
<file path=[Content_Types].xml><?xml version="1.0" encoding="utf-8"?>
<Types xmlns="http://schemas.openxmlformats.org/package/2006/content-types">
  <Default Extension="png" ContentType="image/png"/>
  <Default Extension="mp3" ContentType="audio/mpe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5"/>
  </p:notesMasterIdLst>
  <p:sldIdLst>
    <p:sldId id="418" r:id="rId5"/>
    <p:sldId id="287" r:id="rId6"/>
    <p:sldId id="303" r:id="rId7"/>
    <p:sldId id="341" r:id="rId8"/>
    <p:sldId id="342" r:id="rId9"/>
    <p:sldId id="343" r:id="rId10"/>
    <p:sldId id="344" r:id="rId11"/>
    <p:sldId id="345" r:id="rId12"/>
    <p:sldId id="346" r:id="rId13"/>
    <p:sldId id="350" r:id="rId14"/>
    <p:sldId id="347" r:id="rId15"/>
    <p:sldId id="349" r:id="rId16"/>
    <p:sldId id="351" r:id="rId17"/>
    <p:sldId id="352" r:id="rId18"/>
    <p:sldId id="353" r:id="rId19"/>
    <p:sldId id="355" r:id="rId20"/>
    <p:sldId id="385" r:id="rId21"/>
    <p:sldId id="357" r:id="rId22"/>
    <p:sldId id="391" r:id="rId23"/>
    <p:sldId id="358" r:id="rId24"/>
    <p:sldId id="387" r:id="rId25"/>
    <p:sldId id="359" r:id="rId26"/>
    <p:sldId id="389" r:id="rId27"/>
    <p:sldId id="392" r:id="rId28"/>
    <p:sldId id="393" r:id="rId29"/>
    <p:sldId id="361" r:id="rId30"/>
    <p:sldId id="395" r:id="rId31"/>
    <p:sldId id="396" r:id="rId32"/>
    <p:sldId id="398" r:id="rId33"/>
    <p:sldId id="399" r:id="rId34"/>
    <p:sldId id="394" r:id="rId35"/>
    <p:sldId id="363" r:id="rId36"/>
    <p:sldId id="366" r:id="rId37"/>
    <p:sldId id="367" r:id="rId38"/>
    <p:sldId id="400" r:id="rId39"/>
    <p:sldId id="401" r:id="rId40"/>
    <p:sldId id="402" r:id="rId41"/>
    <p:sldId id="403" r:id="rId42"/>
    <p:sldId id="371" r:id="rId43"/>
    <p:sldId id="404" r:id="rId44"/>
    <p:sldId id="405" r:id="rId45"/>
    <p:sldId id="406" r:id="rId46"/>
    <p:sldId id="407" r:id="rId47"/>
    <p:sldId id="372" r:id="rId48"/>
    <p:sldId id="408" r:id="rId49"/>
    <p:sldId id="376" r:id="rId50"/>
    <p:sldId id="410" r:id="rId51"/>
    <p:sldId id="411" r:id="rId52"/>
    <p:sldId id="412" r:id="rId53"/>
    <p:sldId id="409" r:id="rId54"/>
    <p:sldId id="375" r:id="rId55"/>
    <p:sldId id="413" r:id="rId56"/>
    <p:sldId id="414" r:id="rId57"/>
    <p:sldId id="415" r:id="rId58"/>
    <p:sldId id="416" r:id="rId59"/>
    <p:sldId id="417" r:id="rId60"/>
    <p:sldId id="381" r:id="rId61"/>
    <p:sldId id="382" r:id="rId62"/>
    <p:sldId id="383" r:id="rId63"/>
    <p:sldId id="319" r:id="rId64"/>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F2F"/>
    <a:srgbClr val="D51C29"/>
    <a:srgbClr val="2C3E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8" autoAdjust="0"/>
    <p:restoredTop sz="85996" autoAdjust="0"/>
  </p:normalViewPr>
  <p:slideViewPr>
    <p:cSldViewPr snapToGrid="0" showGuides="1">
      <p:cViewPr varScale="1">
        <p:scale>
          <a:sx n="63" d="100"/>
          <a:sy n="63" d="100"/>
        </p:scale>
        <p:origin x="870" y="8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2022/9/5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3088335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10</a:t>
            </a:fld>
            <a:endParaRPr lang="zh-CN" altLang="en-US"/>
          </a:p>
        </p:txBody>
      </p:sp>
    </p:spTree>
    <p:extLst>
      <p:ext uri="{BB962C8B-B14F-4D97-AF65-F5344CB8AC3E}">
        <p14:creationId xmlns:p14="http://schemas.microsoft.com/office/powerpoint/2010/main" val="355775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11</a:t>
            </a:fld>
            <a:endParaRPr lang="zh-CN" altLang="en-US"/>
          </a:p>
        </p:txBody>
      </p:sp>
    </p:spTree>
    <p:extLst>
      <p:ext uri="{BB962C8B-B14F-4D97-AF65-F5344CB8AC3E}">
        <p14:creationId xmlns:p14="http://schemas.microsoft.com/office/powerpoint/2010/main" val="346759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12</a:t>
            </a:fld>
            <a:endParaRPr lang="zh-CN" altLang="en-US"/>
          </a:p>
        </p:txBody>
      </p:sp>
    </p:spTree>
    <p:extLst>
      <p:ext uri="{BB962C8B-B14F-4D97-AF65-F5344CB8AC3E}">
        <p14:creationId xmlns:p14="http://schemas.microsoft.com/office/powerpoint/2010/main" val="252795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13</a:t>
            </a:fld>
            <a:endParaRPr lang="zh-CN" altLang="en-US"/>
          </a:p>
        </p:txBody>
      </p:sp>
    </p:spTree>
    <p:extLst>
      <p:ext uri="{BB962C8B-B14F-4D97-AF65-F5344CB8AC3E}">
        <p14:creationId xmlns:p14="http://schemas.microsoft.com/office/powerpoint/2010/main" val="2757921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14</a:t>
            </a:fld>
            <a:endParaRPr lang="zh-CN" altLang="en-US"/>
          </a:p>
        </p:txBody>
      </p:sp>
    </p:spTree>
    <p:extLst>
      <p:ext uri="{BB962C8B-B14F-4D97-AF65-F5344CB8AC3E}">
        <p14:creationId xmlns:p14="http://schemas.microsoft.com/office/powerpoint/2010/main" val="3296999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15</a:t>
            </a:fld>
            <a:endParaRPr lang="zh-CN" altLang="en-US"/>
          </a:p>
        </p:txBody>
      </p:sp>
    </p:spTree>
    <p:extLst>
      <p:ext uri="{BB962C8B-B14F-4D97-AF65-F5344CB8AC3E}">
        <p14:creationId xmlns:p14="http://schemas.microsoft.com/office/powerpoint/2010/main" val="2752880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16</a:t>
            </a:fld>
            <a:endParaRPr lang="zh-CN" altLang="en-US"/>
          </a:p>
        </p:txBody>
      </p:sp>
    </p:spTree>
    <p:extLst>
      <p:ext uri="{BB962C8B-B14F-4D97-AF65-F5344CB8AC3E}">
        <p14:creationId xmlns:p14="http://schemas.microsoft.com/office/powerpoint/2010/main" val="1462967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17</a:t>
            </a:fld>
            <a:endParaRPr lang="zh-CN" altLang="en-US"/>
          </a:p>
        </p:txBody>
      </p:sp>
    </p:spTree>
    <p:extLst>
      <p:ext uri="{BB962C8B-B14F-4D97-AF65-F5344CB8AC3E}">
        <p14:creationId xmlns:p14="http://schemas.microsoft.com/office/powerpoint/2010/main" val="3828508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18</a:t>
            </a:fld>
            <a:endParaRPr lang="zh-CN" altLang="en-US"/>
          </a:p>
        </p:txBody>
      </p:sp>
    </p:spTree>
    <p:extLst>
      <p:ext uri="{BB962C8B-B14F-4D97-AF65-F5344CB8AC3E}">
        <p14:creationId xmlns:p14="http://schemas.microsoft.com/office/powerpoint/2010/main" val="2608465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mtClean="0"/>
              <a:t/>
            </a:r>
            <a:br>
              <a:rPr lang="vi-VN" smtClean="0"/>
            </a:b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19</a:t>
            </a:fld>
            <a:endParaRPr lang="zh-CN" altLang="en-US"/>
          </a:p>
        </p:txBody>
      </p:sp>
    </p:spTree>
    <p:extLst>
      <p:ext uri="{BB962C8B-B14F-4D97-AF65-F5344CB8AC3E}">
        <p14:creationId xmlns:p14="http://schemas.microsoft.com/office/powerpoint/2010/main" val="218990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Tree>
    <p:extLst>
      <p:ext uri="{BB962C8B-B14F-4D97-AF65-F5344CB8AC3E}">
        <p14:creationId xmlns:p14="http://schemas.microsoft.com/office/powerpoint/2010/main" val="695663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20</a:t>
            </a:fld>
            <a:endParaRPr lang="zh-CN" altLang="en-US"/>
          </a:p>
        </p:txBody>
      </p:sp>
    </p:spTree>
    <p:extLst>
      <p:ext uri="{BB962C8B-B14F-4D97-AF65-F5344CB8AC3E}">
        <p14:creationId xmlns:p14="http://schemas.microsoft.com/office/powerpoint/2010/main" val="3973357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21</a:t>
            </a:fld>
            <a:endParaRPr lang="zh-CN" altLang="en-US"/>
          </a:p>
        </p:txBody>
      </p:sp>
    </p:spTree>
    <p:extLst>
      <p:ext uri="{BB962C8B-B14F-4D97-AF65-F5344CB8AC3E}">
        <p14:creationId xmlns:p14="http://schemas.microsoft.com/office/powerpoint/2010/main" val="2137780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22</a:t>
            </a:fld>
            <a:endParaRPr lang="zh-CN" altLang="en-US"/>
          </a:p>
        </p:txBody>
      </p:sp>
    </p:spTree>
    <p:extLst>
      <p:ext uri="{BB962C8B-B14F-4D97-AF65-F5344CB8AC3E}">
        <p14:creationId xmlns:p14="http://schemas.microsoft.com/office/powerpoint/2010/main" val="4265182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23</a:t>
            </a:fld>
            <a:endParaRPr lang="zh-CN" altLang="en-US"/>
          </a:p>
        </p:txBody>
      </p:sp>
    </p:spTree>
    <p:extLst>
      <p:ext uri="{BB962C8B-B14F-4D97-AF65-F5344CB8AC3E}">
        <p14:creationId xmlns:p14="http://schemas.microsoft.com/office/powerpoint/2010/main" val="171810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24</a:t>
            </a:fld>
            <a:endParaRPr lang="zh-CN" altLang="en-US"/>
          </a:p>
        </p:txBody>
      </p:sp>
    </p:spTree>
    <p:extLst>
      <p:ext uri="{BB962C8B-B14F-4D97-AF65-F5344CB8AC3E}">
        <p14:creationId xmlns:p14="http://schemas.microsoft.com/office/powerpoint/2010/main" val="95178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25</a:t>
            </a:fld>
            <a:endParaRPr lang="zh-CN" altLang="en-US"/>
          </a:p>
        </p:txBody>
      </p:sp>
    </p:spTree>
    <p:extLst>
      <p:ext uri="{BB962C8B-B14F-4D97-AF65-F5344CB8AC3E}">
        <p14:creationId xmlns:p14="http://schemas.microsoft.com/office/powerpoint/2010/main" val="1356188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26</a:t>
            </a:fld>
            <a:endParaRPr lang="zh-CN" altLang="en-US"/>
          </a:p>
        </p:txBody>
      </p:sp>
    </p:spTree>
    <p:extLst>
      <p:ext uri="{BB962C8B-B14F-4D97-AF65-F5344CB8AC3E}">
        <p14:creationId xmlns:p14="http://schemas.microsoft.com/office/powerpoint/2010/main" val="2245116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27</a:t>
            </a:fld>
            <a:endParaRPr lang="zh-CN" altLang="en-US"/>
          </a:p>
        </p:txBody>
      </p:sp>
    </p:spTree>
    <p:extLst>
      <p:ext uri="{BB962C8B-B14F-4D97-AF65-F5344CB8AC3E}">
        <p14:creationId xmlns:p14="http://schemas.microsoft.com/office/powerpoint/2010/main" val="2898099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28</a:t>
            </a:fld>
            <a:endParaRPr lang="zh-CN" altLang="en-US"/>
          </a:p>
        </p:txBody>
      </p:sp>
    </p:spTree>
    <p:extLst>
      <p:ext uri="{BB962C8B-B14F-4D97-AF65-F5344CB8AC3E}">
        <p14:creationId xmlns:p14="http://schemas.microsoft.com/office/powerpoint/2010/main" val="3449991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29</a:t>
            </a:fld>
            <a:endParaRPr lang="zh-CN" altLang="en-US"/>
          </a:p>
        </p:txBody>
      </p:sp>
    </p:spTree>
    <p:extLst>
      <p:ext uri="{BB962C8B-B14F-4D97-AF65-F5344CB8AC3E}">
        <p14:creationId xmlns:p14="http://schemas.microsoft.com/office/powerpoint/2010/main" val="1242060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a:t>
            </a:fld>
            <a:endParaRPr lang="zh-CN" altLang="en-US"/>
          </a:p>
        </p:txBody>
      </p:sp>
    </p:spTree>
    <p:extLst>
      <p:ext uri="{BB962C8B-B14F-4D97-AF65-F5344CB8AC3E}">
        <p14:creationId xmlns:p14="http://schemas.microsoft.com/office/powerpoint/2010/main" val="799314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30</a:t>
            </a:fld>
            <a:endParaRPr lang="zh-CN" altLang="en-US"/>
          </a:p>
        </p:txBody>
      </p:sp>
    </p:spTree>
    <p:extLst>
      <p:ext uri="{BB962C8B-B14F-4D97-AF65-F5344CB8AC3E}">
        <p14:creationId xmlns:p14="http://schemas.microsoft.com/office/powerpoint/2010/main" val="2804979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31</a:t>
            </a:fld>
            <a:endParaRPr lang="zh-CN" altLang="en-US"/>
          </a:p>
        </p:txBody>
      </p:sp>
    </p:spTree>
    <p:extLst>
      <p:ext uri="{BB962C8B-B14F-4D97-AF65-F5344CB8AC3E}">
        <p14:creationId xmlns:p14="http://schemas.microsoft.com/office/powerpoint/2010/main" val="3917424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32</a:t>
            </a:fld>
            <a:endParaRPr lang="zh-CN" altLang="en-US"/>
          </a:p>
        </p:txBody>
      </p:sp>
    </p:spTree>
    <p:extLst>
      <p:ext uri="{BB962C8B-B14F-4D97-AF65-F5344CB8AC3E}">
        <p14:creationId xmlns:p14="http://schemas.microsoft.com/office/powerpoint/2010/main" val="4285550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33</a:t>
            </a:fld>
            <a:endParaRPr lang="zh-CN" altLang="en-US"/>
          </a:p>
        </p:txBody>
      </p:sp>
    </p:spTree>
    <p:extLst>
      <p:ext uri="{BB962C8B-B14F-4D97-AF65-F5344CB8AC3E}">
        <p14:creationId xmlns:p14="http://schemas.microsoft.com/office/powerpoint/2010/main" val="1744151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34</a:t>
            </a:fld>
            <a:endParaRPr lang="zh-CN" altLang="en-US"/>
          </a:p>
        </p:txBody>
      </p:sp>
    </p:spTree>
    <p:extLst>
      <p:ext uri="{BB962C8B-B14F-4D97-AF65-F5344CB8AC3E}">
        <p14:creationId xmlns:p14="http://schemas.microsoft.com/office/powerpoint/2010/main" val="904449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35</a:t>
            </a:fld>
            <a:endParaRPr lang="zh-CN" altLang="en-US"/>
          </a:p>
        </p:txBody>
      </p:sp>
    </p:spTree>
    <p:extLst>
      <p:ext uri="{BB962C8B-B14F-4D97-AF65-F5344CB8AC3E}">
        <p14:creationId xmlns:p14="http://schemas.microsoft.com/office/powerpoint/2010/main" val="613048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36</a:t>
            </a:fld>
            <a:endParaRPr lang="zh-CN" altLang="en-US"/>
          </a:p>
        </p:txBody>
      </p:sp>
    </p:spTree>
    <p:extLst>
      <p:ext uri="{BB962C8B-B14F-4D97-AF65-F5344CB8AC3E}">
        <p14:creationId xmlns:p14="http://schemas.microsoft.com/office/powerpoint/2010/main" val="1052539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37</a:t>
            </a:fld>
            <a:endParaRPr lang="zh-CN" altLang="en-US"/>
          </a:p>
        </p:txBody>
      </p:sp>
    </p:spTree>
    <p:extLst>
      <p:ext uri="{BB962C8B-B14F-4D97-AF65-F5344CB8AC3E}">
        <p14:creationId xmlns:p14="http://schemas.microsoft.com/office/powerpoint/2010/main" val="3057849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38</a:t>
            </a:fld>
            <a:endParaRPr lang="zh-CN" altLang="en-US"/>
          </a:p>
        </p:txBody>
      </p:sp>
    </p:spTree>
    <p:extLst>
      <p:ext uri="{BB962C8B-B14F-4D97-AF65-F5344CB8AC3E}">
        <p14:creationId xmlns:p14="http://schemas.microsoft.com/office/powerpoint/2010/main" val="1810160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39</a:t>
            </a:fld>
            <a:endParaRPr lang="zh-CN" altLang="en-US"/>
          </a:p>
        </p:txBody>
      </p:sp>
    </p:spTree>
    <p:extLst>
      <p:ext uri="{BB962C8B-B14F-4D97-AF65-F5344CB8AC3E}">
        <p14:creationId xmlns:p14="http://schemas.microsoft.com/office/powerpoint/2010/main" val="182623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4</a:t>
            </a:fld>
            <a:endParaRPr lang="zh-CN" altLang="en-US"/>
          </a:p>
        </p:txBody>
      </p:sp>
    </p:spTree>
    <p:extLst>
      <p:ext uri="{BB962C8B-B14F-4D97-AF65-F5344CB8AC3E}">
        <p14:creationId xmlns:p14="http://schemas.microsoft.com/office/powerpoint/2010/main" val="21278377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40</a:t>
            </a:fld>
            <a:endParaRPr lang="zh-CN" altLang="en-US"/>
          </a:p>
        </p:txBody>
      </p:sp>
    </p:spTree>
    <p:extLst>
      <p:ext uri="{BB962C8B-B14F-4D97-AF65-F5344CB8AC3E}">
        <p14:creationId xmlns:p14="http://schemas.microsoft.com/office/powerpoint/2010/main" val="3092918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41</a:t>
            </a:fld>
            <a:endParaRPr lang="zh-CN" altLang="en-US"/>
          </a:p>
        </p:txBody>
      </p:sp>
    </p:spTree>
    <p:extLst>
      <p:ext uri="{BB962C8B-B14F-4D97-AF65-F5344CB8AC3E}">
        <p14:creationId xmlns:p14="http://schemas.microsoft.com/office/powerpoint/2010/main" val="507790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42</a:t>
            </a:fld>
            <a:endParaRPr lang="zh-CN" altLang="en-US"/>
          </a:p>
        </p:txBody>
      </p:sp>
    </p:spTree>
    <p:extLst>
      <p:ext uri="{BB962C8B-B14F-4D97-AF65-F5344CB8AC3E}">
        <p14:creationId xmlns:p14="http://schemas.microsoft.com/office/powerpoint/2010/main" val="326682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43</a:t>
            </a:fld>
            <a:endParaRPr lang="zh-CN" altLang="en-US"/>
          </a:p>
        </p:txBody>
      </p:sp>
    </p:spTree>
    <p:extLst>
      <p:ext uri="{BB962C8B-B14F-4D97-AF65-F5344CB8AC3E}">
        <p14:creationId xmlns:p14="http://schemas.microsoft.com/office/powerpoint/2010/main" val="4011495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44</a:t>
            </a:fld>
            <a:endParaRPr lang="zh-CN" altLang="en-US"/>
          </a:p>
        </p:txBody>
      </p:sp>
    </p:spTree>
    <p:extLst>
      <p:ext uri="{BB962C8B-B14F-4D97-AF65-F5344CB8AC3E}">
        <p14:creationId xmlns:p14="http://schemas.microsoft.com/office/powerpoint/2010/main" val="2039872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45</a:t>
            </a:fld>
            <a:endParaRPr lang="zh-CN" altLang="en-US"/>
          </a:p>
        </p:txBody>
      </p:sp>
    </p:spTree>
    <p:extLst>
      <p:ext uri="{BB962C8B-B14F-4D97-AF65-F5344CB8AC3E}">
        <p14:creationId xmlns:p14="http://schemas.microsoft.com/office/powerpoint/2010/main" val="2401083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46</a:t>
            </a:fld>
            <a:endParaRPr lang="zh-CN" altLang="en-US"/>
          </a:p>
        </p:txBody>
      </p:sp>
    </p:spTree>
    <p:extLst>
      <p:ext uri="{BB962C8B-B14F-4D97-AF65-F5344CB8AC3E}">
        <p14:creationId xmlns:p14="http://schemas.microsoft.com/office/powerpoint/2010/main" val="12210387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47</a:t>
            </a:fld>
            <a:endParaRPr lang="zh-CN" altLang="en-US"/>
          </a:p>
        </p:txBody>
      </p:sp>
    </p:spTree>
    <p:extLst>
      <p:ext uri="{BB962C8B-B14F-4D97-AF65-F5344CB8AC3E}">
        <p14:creationId xmlns:p14="http://schemas.microsoft.com/office/powerpoint/2010/main" val="2524660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48</a:t>
            </a:fld>
            <a:endParaRPr lang="zh-CN" altLang="en-US"/>
          </a:p>
        </p:txBody>
      </p:sp>
    </p:spTree>
    <p:extLst>
      <p:ext uri="{BB962C8B-B14F-4D97-AF65-F5344CB8AC3E}">
        <p14:creationId xmlns:p14="http://schemas.microsoft.com/office/powerpoint/2010/main" val="2330907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49</a:t>
            </a:fld>
            <a:endParaRPr lang="zh-CN" altLang="en-US"/>
          </a:p>
        </p:txBody>
      </p:sp>
    </p:spTree>
    <p:extLst>
      <p:ext uri="{BB962C8B-B14F-4D97-AF65-F5344CB8AC3E}">
        <p14:creationId xmlns:p14="http://schemas.microsoft.com/office/powerpoint/2010/main" val="2206150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5</a:t>
            </a:fld>
            <a:endParaRPr lang="zh-CN" altLang="en-US"/>
          </a:p>
        </p:txBody>
      </p:sp>
    </p:spTree>
    <p:extLst>
      <p:ext uri="{BB962C8B-B14F-4D97-AF65-F5344CB8AC3E}">
        <p14:creationId xmlns:p14="http://schemas.microsoft.com/office/powerpoint/2010/main" val="3102541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50</a:t>
            </a:fld>
            <a:endParaRPr lang="zh-CN" altLang="en-US"/>
          </a:p>
        </p:txBody>
      </p:sp>
    </p:spTree>
    <p:extLst>
      <p:ext uri="{BB962C8B-B14F-4D97-AF65-F5344CB8AC3E}">
        <p14:creationId xmlns:p14="http://schemas.microsoft.com/office/powerpoint/2010/main" val="25959243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51</a:t>
            </a:fld>
            <a:endParaRPr lang="zh-CN" altLang="en-US"/>
          </a:p>
        </p:txBody>
      </p:sp>
    </p:spTree>
    <p:extLst>
      <p:ext uri="{BB962C8B-B14F-4D97-AF65-F5344CB8AC3E}">
        <p14:creationId xmlns:p14="http://schemas.microsoft.com/office/powerpoint/2010/main" val="400257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52</a:t>
            </a:fld>
            <a:endParaRPr lang="zh-CN" altLang="en-US"/>
          </a:p>
        </p:txBody>
      </p:sp>
    </p:spTree>
    <p:extLst>
      <p:ext uri="{BB962C8B-B14F-4D97-AF65-F5344CB8AC3E}">
        <p14:creationId xmlns:p14="http://schemas.microsoft.com/office/powerpoint/2010/main" val="19332912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53</a:t>
            </a:fld>
            <a:endParaRPr lang="zh-CN" altLang="en-US"/>
          </a:p>
        </p:txBody>
      </p:sp>
    </p:spTree>
    <p:extLst>
      <p:ext uri="{BB962C8B-B14F-4D97-AF65-F5344CB8AC3E}">
        <p14:creationId xmlns:p14="http://schemas.microsoft.com/office/powerpoint/2010/main" val="2831432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54</a:t>
            </a:fld>
            <a:endParaRPr lang="zh-CN" altLang="en-US"/>
          </a:p>
        </p:txBody>
      </p:sp>
    </p:spTree>
    <p:extLst>
      <p:ext uri="{BB962C8B-B14F-4D97-AF65-F5344CB8AC3E}">
        <p14:creationId xmlns:p14="http://schemas.microsoft.com/office/powerpoint/2010/main" val="34793392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55</a:t>
            </a:fld>
            <a:endParaRPr lang="zh-CN" altLang="en-US"/>
          </a:p>
        </p:txBody>
      </p:sp>
    </p:spTree>
    <p:extLst>
      <p:ext uri="{BB962C8B-B14F-4D97-AF65-F5344CB8AC3E}">
        <p14:creationId xmlns:p14="http://schemas.microsoft.com/office/powerpoint/2010/main" val="1082154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56</a:t>
            </a:fld>
            <a:endParaRPr lang="zh-CN" altLang="en-US"/>
          </a:p>
        </p:txBody>
      </p:sp>
    </p:spTree>
    <p:extLst>
      <p:ext uri="{BB962C8B-B14F-4D97-AF65-F5344CB8AC3E}">
        <p14:creationId xmlns:p14="http://schemas.microsoft.com/office/powerpoint/2010/main" val="28882322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57</a:t>
            </a:fld>
            <a:endParaRPr lang="zh-CN" altLang="en-US"/>
          </a:p>
        </p:txBody>
      </p:sp>
    </p:spTree>
    <p:extLst>
      <p:ext uri="{BB962C8B-B14F-4D97-AF65-F5344CB8AC3E}">
        <p14:creationId xmlns:p14="http://schemas.microsoft.com/office/powerpoint/2010/main" val="2128495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58</a:t>
            </a:fld>
            <a:endParaRPr lang="zh-CN" altLang="en-US"/>
          </a:p>
        </p:txBody>
      </p:sp>
    </p:spTree>
    <p:extLst>
      <p:ext uri="{BB962C8B-B14F-4D97-AF65-F5344CB8AC3E}">
        <p14:creationId xmlns:p14="http://schemas.microsoft.com/office/powerpoint/2010/main" val="2422348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smtClean="0"/>
          </a:p>
        </p:txBody>
      </p:sp>
      <p:sp>
        <p:nvSpPr>
          <p:cNvPr id="4" name="灯片编号占位符 3"/>
          <p:cNvSpPr>
            <a:spLocks noGrp="1"/>
          </p:cNvSpPr>
          <p:nvPr>
            <p:ph type="sldNum" sz="quarter" idx="10"/>
          </p:nvPr>
        </p:nvSpPr>
        <p:spPr/>
        <p:txBody>
          <a:bodyPr/>
          <a:lstStyle/>
          <a:p>
            <a:fld id="{344135CD-E861-41A7-81F0-F3B524A28841}" type="slidenum">
              <a:rPr lang="zh-CN" altLang="en-US" smtClean="0"/>
              <a:t>59</a:t>
            </a:fld>
            <a:endParaRPr lang="zh-CN" altLang="en-US"/>
          </a:p>
        </p:txBody>
      </p:sp>
    </p:spTree>
    <p:extLst>
      <p:ext uri="{BB962C8B-B14F-4D97-AF65-F5344CB8AC3E}">
        <p14:creationId xmlns:p14="http://schemas.microsoft.com/office/powerpoint/2010/main" val="166783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6</a:t>
            </a:fld>
            <a:endParaRPr lang="zh-CN" altLang="en-US"/>
          </a:p>
        </p:txBody>
      </p:sp>
    </p:spTree>
    <p:extLst>
      <p:ext uri="{BB962C8B-B14F-4D97-AF65-F5344CB8AC3E}">
        <p14:creationId xmlns:p14="http://schemas.microsoft.com/office/powerpoint/2010/main" val="8413237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60</a:t>
            </a:fld>
            <a:endParaRPr lang="zh-CN" altLang="en-US"/>
          </a:p>
        </p:txBody>
      </p:sp>
    </p:spTree>
    <p:extLst>
      <p:ext uri="{BB962C8B-B14F-4D97-AF65-F5344CB8AC3E}">
        <p14:creationId xmlns:p14="http://schemas.microsoft.com/office/powerpoint/2010/main" val="923476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7</a:t>
            </a:fld>
            <a:endParaRPr lang="zh-CN" altLang="en-US"/>
          </a:p>
        </p:txBody>
      </p:sp>
    </p:spTree>
    <p:extLst>
      <p:ext uri="{BB962C8B-B14F-4D97-AF65-F5344CB8AC3E}">
        <p14:creationId xmlns:p14="http://schemas.microsoft.com/office/powerpoint/2010/main" val="478010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8</a:t>
            </a:fld>
            <a:endParaRPr lang="zh-CN" altLang="en-US"/>
          </a:p>
        </p:txBody>
      </p:sp>
    </p:spTree>
    <p:extLst>
      <p:ext uri="{BB962C8B-B14F-4D97-AF65-F5344CB8AC3E}">
        <p14:creationId xmlns:p14="http://schemas.microsoft.com/office/powerpoint/2010/main" val="810563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9</a:t>
            </a:fld>
            <a:endParaRPr lang="zh-CN" altLang="en-US"/>
          </a:p>
        </p:txBody>
      </p:sp>
    </p:spTree>
    <p:extLst>
      <p:ext uri="{BB962C8B-B14F-4D97-AF65-F5344CB8AC3E}">
        <p14:creationId xmlns:p14="http://schemas.microsoft.com/office/powerpoint/2010/main" val="1246080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smtClean="0">
                <a:solidFill>
                  <a:srgbClr val="D51C29"/>
                </a:solidFill>
                <a:latin typeface="Calibri" panose="020F0502020204030204" pitchFamily="34" charset="0"/>
              </a:rPr>
              <a:t>KHOA CÔNG</a:t>
            </a:r>
            <a:r>
              <a:rPr lang="en-US" altLang="zh-CN" sz="1600" b="1" u="sng" baseline="0" dirty="0" smtClean="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smtClean="0">
                <a:solidFill>
                  <a:srgbClr val="D51C29"/>
                </a:solidFill>
                <a:latin typeface="Calibri" panose="020F0502020204030204" pitchFamily="34" charset="0"/>
              </a:rPr>
              <a:t>KHOA CÔNG</a:t>
            </a:r>
            <a:r>
              <a:rPr lang="en-US" altLang="zh-CN" sz="1400" b="1" u="sng" baseline="0" dirty="0" smtClean="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userDrawn="1"/>
        </p:nvSpPr>
        <p:spPr>
          <a:xfrm>
            <a:off x="1025524" y="6517929"/>
            <a:ext cx="2311915" cy="276999"/>
          </a:xfrm>
          <a:prstGeom prst="rect">
            <a:avLst/>
          </a:prstGeom>
          <a:noFill/>
        </p:spPr>
        <p:txBody>
          <a:bodyPr wrap="none" rtlCol="0">
            <a:spAutoFit/>
          </a:bodyPr>
          <a:lstStyle/>
          <a:p>
            <a:r>
              <a:rPr lang="en-US" sz="1200" b="1" dirty="0" smtClean="0">
                <a:solidFill>
                  <a:srgbClr val="D51C29"/>
                </a:solidFill>
                <a:latin typeface="Cambria" panose="02040503050406030204" pitchFamily="18" charset="0"/>
              </a:rPr>
              <a:t>KHOA</a:t>
            </a:r>
            <a:r>
              <a:rPr lang="en-US" sz="1200" b="1" baseline="0" dirty="0" smtClean="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9" name="文本框 6">
            <a:extLst>
              <a:ext uri="{FF2B5EF4-FFF2-40B4-BE49-F238E27FC236}">
                <a16:creationId xmlns:a16="http://schemas.microsoft.com/office/drawing/2014/main" id="{CEF99411-4709-4D85-A7C3-945C4791A054}"/>
              </a:ext>
            </a:extLst>
          </p:cNvPr>
          <p:cNvSpPr txBox="1"/>
          <p:nvPr/>
        </p:nvSpPr>
        <p:spPr>
          <a:xfrm>
            <a:off x="722091" y="2851154"/>
            <a:ext cx="10818268" cy="1200329"/>
          </a:xfrm>
          <a:prstGeom prst="rect">
            <a:avLst/>
          </a:prstGeom>
          <a:noFill/>
        </p:spPr>
        <p:txBody>
          <a:bodyPr wrap="square" rtlCol="0">
            <a:spAutoFit/>
            <a:scene3d>
              <a:camera prst="orthographicFront"/>
              <a:lightRig rig="threePt" dir="t"/>
            </a:scene3d>
            <a:sp3d contourW="12700"/>
          </a:bodyPr>
          <a:lstStyle/>
          <a:p>
            <a:pPr algn="ctr"/>
            <a:r>
              <a:rPr lang="en-US" altLang="zh-CN" sz="3600" b="1" dirty="0" smtClean="0">
                <a:solidFill>
                  <a:srgbClr val="D32F2F"/>
                </a:solidFill>
                <a:latin typeface="Cambria" panose="02040503050406030204" pitchFamily="18" charset="0"/>
                <a:ea typeface="Tahoma" panose="020B0604030504040204" pitchFamily="34" charset="0"/>
                <a:cs typeface="Tahoma" panose="020B0604030504040204" pitchFamily="34" charset="0"/>
              </a:rPr>
              <a:t>CHƯƠNG 10: GIAO TÁC VÀ </a:t>
            </a:r>
          </a:p>
          <a:p>
            <a:pPr algn="ctr"/>
            <a:r>
              <a:rPr lang="en-US" altLang="zh-CN" sz="3600" b="1" dirty="0" smtClean="0">
                <a:solidFill>
                  <a:srgbClr val="D32F2F"/>
                </a:solidFill>
                <a:latin typeface="Cambria" panose="02040503050406030204" pitchFamily="18" charset="0"/>
                <a:ea typeface="Tahoma" panose="020B0604030504040204" pitchFamily="34" charset="0"/>
                <a:cs typeface="Tahoma" panose="020B0604030504040204" pitchFamily="34" charset="0"/>
              </a:rPr>
              <a:t>TRUY XUẤT ĐỒNG THỜI</a:t>
            </a:r>
            <a:endParaRPr lang="en-US" altLang="zh-CN" sz="3600" b="1" dirty="0">
              <a:solidFill>
                <a:srgbClr val="D32F2F"/>
              </a:solidFill>
              <a:latin typeface="Cambria" panose="02040503050406030204" pitchFamily="18" charset="0"/>
              <a:ea typeface="Tahoma" panose="020B0604030504040204" pitchFamily="34" charset="0"/>
              <a:cs typeface="Tahoma" panose="020B0604030504040204" pitchFamily="34" charset="0"/>
            </a:endParaRPr>
          </a:p>
        </p:txBody>
      </p:sp>
      <p:sp>
        <p:nvSpPr>
          <p:cNvPr id="25" name="文本框 6">
            <a:extLst>
              <a:ext uri="{FF2B5EF4-FFF2-40B4-BE49-F238E27FC236}">
                <a16:creationId xmlns:a16="http://schemas.microsoft.com/office/drawing/2014/main" id="{CEF99411-4709-4D85-A7C3-945C4791A054}"/>
              </a:ext>
            </a:extLst>
          </p:cNvPr>
          <p:cNvSpPr txBox="1"/>
          <p:nvPr/>
        </p:nvSpPr>
        <p:spPr>
          <a:xfrm>
            <a:off x="2221082" y="1537218"/>
            <a:ext cx="8355044"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smtClean="0">
                <a:solidFill>
                  <a:srgbClr val="2C3E50"/>
                </a:solidFill>
                <a:latin typeface="Cambria" panose="02040503050406030204" pitchFamily="18" charset="0"/>
                <a:ea typeface="Tahoma" panose="020B0604030504040204" pitchFamily="34" charset="0"/>
                <a:cs typeface="Tahoma" panose="020B0604030504040204" pitchFamily="34" charset="0"/>
              </a:rPr>
              <a:t>HỆ QUẢN TRỊ CƠ SỞ DỮ LIỆU</a:t>
            </a:r>
            <a:endPar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sp>
        <p:nvSpPr>
          <p:cNvPr id="26" name="文本框 6">
            <a:extLst>
              <a:ext uri="{FF2B5EF4-FFF2-40B4-BE49-F238E27FC236}">
                <a16:creationId xmlns:a16="http://schemas.microsoft.com/office/drawing/2014/main" id="{CEF99411-4709-4D85-A7C3-945C4791A054}"/>
              </a:ext>
            </a:extLst>
          </p:cNvPr>
          <p:cNvSpPr txBox="1"/>
          <p:nvPr/>
        </p:nvSpPr>
        <p:spPr>
          <a:xfrm>
            <a:off x="2148398" y="2327934"/>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rPr>
              <a:t>(Database Management </a:t>
            </a:r>
            <a:r>
              <a:rPr lang="en-US" altLang="zh-CN" sz="2800" b="1" dirty="0" smtClean="0">
                <a:solidFill>
                  <a:srgbClr val="2C3E50"/>
                </a:solidFill>
                <a:latin typeface="Cambria" panose="02040503050406030204" pitchFamily="18" charset="0"/>
                <a:ea typeface="Tahoma" panose="020B0604030504040204" pitchFamily="34" charset="0"/>
                <a:cs typeface="Tahoma" panose="020B0604030504040204" pitchFamily="34" charset="0"/>
              </a:rPr>
              <a:t>System)</a:t>
            </a:r>
            <a:endPar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grpSp>
        <p:nvGrpSpPr>
          <p:cNvPr id="27" name="组合 8">
            <a:extLst>
              <a:ext uri="{FF2B5EF4-FFF2-40B4-BE49-F238E27FC236}">
                <a16:creationId xmlns:a16="http://schemas.microsoft.com/office/drawing/2014/main" id="{97D9BB3D-6037-4984-B1C9-6EA6F0733901}"/>
              </a:ext>
            </a:extLst>
          </p:cNvPr>
          <p:cNvGrpSpPr/>
          <p:nvPr/>
        </p:nvGrpSpPr>
        <p:grpSpPr>
          <a:xfrm>
            <a:off x="4477829" y="4144120"/>
            <a:ext cx="416937" cy="416934"/>
            <a:chOff x="891974" y="4415843"/>
            <a:chExt cx="450443" cy="450443"/>
          </a:xfrm>
        </p:grpSpPr>
        <p:sp>
          <p:nvSpPr>
            <p:cNvPr id="28"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9"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30" name="文本框 11">
            <a:extLst>
              <a:ext uri="{FF2B5EF4-FFF2-40B4-BE49-F238E27FC236}">
                <a16:creationId xmlns:a16="http://schemas.microsoft.com/office/drawing/2014/main" id="{C9BD2F7B-3F77-4C00-A03B-0C17F27D1349}"/>
              </a:ext>
            </a:extLst>
          </p:cNvPr>
          <p:cNvSpPr txBox="1"/>
          <p:nvPr/>
        </p:nvSpPr>
        <p:spPr>
          <a:xfrm>
            <a:off x="5045156" y="4091500"/>
            <a:ext cx="3698795" cy="1200329"/>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ea typeface="+mj-ea"/>
              </a:rPr>
              <a:t>GVGD: </a:t>
            </a:r>
          </a:p>
          <a:p>
            <a:pPr marL="342900" indent="-342900">
              <a:buAutoNum type="arabicPeriod"/>
            </a:pPr>
            <a:r>
              <a:rPr lang="en-US" altLang="zh-CN" b="1" dirty="0" smtClean="0">
                <a:solidFill>
                  <a:schemeClr val="bg2">
                    <a:lumMod val="50000"/>
                  </a:schemeClr>
                </a:solidFill>
                <a:latin typeface="Cambria" panose="02040503050406030204" pitchFamily="18" charset="0"/>
                <a:ea typeface="+mj-ea"/>
              </a:rPr>
              <a:t>THS. LÝ THỊ HUYỀN CHÂU</a:t>
            </a:r>
          </a:p>
          <a:p>
            <a:pPr marL="342900" indent="-342900">
              <a:buFontTx/>
              <a:buAutoNum type="arabicPeriod"/>
            </a:pPr>
            <a:r>
              <a:rPr lang="en-US" altLang="zh-CN" b="1" dirty="0" smtClean="0">
                <a:solidFill>
                  <a:schemeClr val="bg2">
                    <a:lumMod val="50000"/>
                  </a:schemeClr>
                </a:solidFill>
                <a:latin typeface="Cambria" panose="02040503050406030204" pitchFamily="18" charset="0"/>
              </a:rPr>
              <a:t>THS. NGÔ QUỐC HUY</a:t>
            </a:r>
          </a:p>
          <a:p>
            <a:pPr marL="342900" indent="-342900">
              <a:buFontTx/>
              <a:buAutoNum type="arabicPeriod"/>
            </a:pPr>
            <a:r>
              <a:rPr lang="en-US" altLang="zh-CN" b="1" dirty="0" smtClean="0">
                <a:solidFill>
                  <a:schemeClr val="bg2">
                    <a:lumMod val="50000"/>
                  </a:schemeClr>
                </a:solidFill>
                <a:latin typeface="Cambria" panose="02040503050406030204" pitchFamily="18" charset="0"/>
              </a:rPr>
              <a:t>THS. NGUYỄN THỊ QUYÊN</a:t>
            </a:r>
            <a:endParaRPr lang="en-US" altLang="zh-CN" b="1" dirty="0">
              <a:solidFill>
                <a:schemeClr val="bg2">
                  <a:lumMod val="50000"/>
                </a:schemeClr>
              </a:solidFill>
              <a:latin typeface="Cambria" panose="02040503050406030204" pitchFamily="18" charset="0"/>
            </a:endParaRPr>
          </a:p>
        </p:txBody>
      </p:sp>
      <p:grpSp>
        <p:nvGrpSpPr>
          <p:cNvPr id="31" name="组合 12">
            <a:extLst>
              <a:ext uri="{FF2B5EF4-FFF2-40B4-BE49-F238E27FC236}">
                <a16:creationId xmlns:a16="http://schemas.microsoft.com/office/drawing/2014/main" id="{A6373AAE-0444-45F1-A55E-2836D8D88CFA}"/>
              </a:ext>
            </a:extLst>
          </p:cNvPr>
          <p:cNvGrpSpPr/>
          <p:nvPr/>
        </p:nvGrpSpPr>
        <p:grpSpPr>
          <a:xfrm>
            <a:off x="4477829" y="5558005"/>
            <a:ext cx="416937" cy="416934"/>
            <a:chOff x="891974" y="4415843"/>
            <a:chExt cx="450443" cy="450443"/>
          </a:xfrm>
        </p:grpSpPr>
        <p:sp>
          <p:nvSpPr>
            <p:cNvPr id="32"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33"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34" name="文本框 11">
            <a:extLst>
              <a:ext uri="{FF2B5EF4-FFF2-40B4-BE49-F238E27FC236}">
                <a16:creationId xmlns:a16="http://schemas.microsoft.com/office/drawing/2014/main" id="{C9BD2F7B-3F77-4C00-A03B-0C17F27D1349}"/>
              </a:ext>
            </a:extLst>
          </p:cNvPr>
          <p:cNvSpPr txBox="1"/>
          <p:nvPr/>
        </p:nvSpPr>
        <p:spPr>
          <a:xfrm>
            <a:off x="5045156" y="5582630"/>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rPr>
              <a:t>HỌC KỲ </a:t>
            </a:r>
            <a:r>
              <a:rPr lang="en-US" altLang="zh-CN" b="1" dirty="0" smtClean="0">
                <a:solidFill>
                  <a:schemeClr val="bg2">
                    <a:lumMod val="50000"/>
                  </a:schemeClr>
                </a:solidFill>
                <a:latin typeface="Cambria" panose="02040503050406030204" pitchFamily="18" charset="0"/>
              </a:rPr>
              <a:t>I </a:t>
            </a:r>
            <a:r>
              <a:rPr lang="en-US" altLang="zh-CN" b="1" dirty="0" smtClean="0">
                <a:solidFill>
                  <a:schemeClr val="bg2">
                    <a:lumMod val="50000"/>
                  </a:schemeClr>
                </a:solidFill>
                <a:latin typeface="Cambria" panose="02040503050406030204" pitchFamily="18" charset="0"/>
              </a:rPr>
              <a:t>– NĂM HỌC </a:t>
            </a:r>
            <a:r>
              <a:rPr lang="en-US" altLang="zh-CN" b="1" dirty="0" smtClean="0">
                <a:solidFill>
                  <a:schemeClr val="bg2">
                    <a:lumMod val="50000"/>
                  </a:schemeClr>
                </a:solidFill>
                <a:latin typeface="Cambria" panose="02040503050406030204" pitchFamily="18" charset="0"/>
              </a:rPr>
              <a:t>2022-2023</a:t>
            </a:r>
            <a:endParaRPr lang="en-US" altLang="zh-CN" b="1" dirty="0">
              <a:solidFill>
                <a:schemeClr val="bg2">
                  <a:lumMod val="50000"/>
                </a:schemeClr>
              </a:solidFill>
              <a:latin typeface="Cambria" panose="02040503050406030204" pitchFamily="18" charset="0"/>
            </a:endParaRPr>
          </a:p>
        </p:txBody>
      </p:sp>
      <p:sp>
        <p:nvSpPr>
          <p:cNvPr id="35" name="椭圆 13">
            <a:extLst>
              <a:ext uri="{FF2B5EF4-FFF2-40B4-BE49-F238E27FC236}">
                <a16:creationId xmlns:a16="http://schemas.microsoft.com/office/drawing/2014/main" id="{CDAA027D-F144-4D14-B4A5-F6916DF57A23}"/>
              </a:ext>
            </a:extLst>
          </p:cNvPr>
          <p:cNvSpPr/>
          <p:nvPr/>
        </p:nvSpPr>
        <p:spPr>
          <a:xfrm>
            <a:off x="4477829" y="617013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36" name="椭圆 11"/>
          <p:cNvSpPr/>
          <p:nvPr/>
        </p:nvSpPr>
        <p:spPr>
          <a:xfrm>
            <a:off x="4571391" y="625984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37" name="文本框 11">
            <a:extLst>
              <a:ext uri="{FF2B5EF4-FFF2-40B4-BE49-F238E27FC236}">
                <a16:creationId xmlns:a16="http://schemas.microsoft.com/office/drawing/2014/main" id="{C9BD2F7B-3F77-4C00-A03B-0C17F27D1349}"/>
              </a:ext>
            </a:extLst>
          </p:cNvPr>
          <p:cNvSpPr txBox="1"/>
          <p:nvPr/>
        </p:nvSpPr>
        <p:spPr>
          <a:xfrm>
            <a:off x="5045156" y="6170135"/>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rPr>
              <a:t>KHÓA </a:t>
            </a:r>
            <a:r>
              <a:rPr lang="en-US" altLang="zh-CN" b="1" dirty="0" smtClean="0">
                <a:solidFill>
                  <a:schemeClr val="bg2">
                    <a:lumMod val="50000"/>
                  </a:schemeClr>
                </a:solidFill>
                <a:latin typeface="Cambria" panose="02040503050406030204" pitchFamily="18" charset="0"/>
              </a:rPr>
              <a:t>27T-IT</a:t>
            </a:r>
            <a:endParaRPr lang="en-US" altLang="zh-CN" b="1" dirty="0">
              <a:solidFill>
                <a:schemeClr val="bg2">
                  <a:lumMod val="50000"/>
                </a:schemeClr>
              </a:solidFill>
              <a:latin typeface="Cambria" panose="02040503050406030204" pitchFamily="18" charset="0"/>
            </a:endParaRPr>
          </a:p>
        </p:txBody>
      </p:sp>
    </p:spTree>
    <p:extLst>
      <p:ext uri="{BB962C8B-B14F-4D97-AF65-F5344CB8AC3E}">
        <p14:creationId xmlns:p14="http://schemas.microsoft.com/office/powerpoint/2010/main" val="271913099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551263" cy="721592"/>
            <a:chOff x="6096000" y="2068962"/>
            <a:chExt cx="6793552" cy="721592"/>
          </a:xfrm>
        </p:grpSpPr>
        <p:sp>
          <p:nvSpPr>
            <p:cNvPr id="21" name="文本框 20"/>
            <p:cNvSpPr txBox="1"/>
            <p:nvPr/>
          </p:nvSpPr>
          <p:spPr>
            <a:xfrm>
              <a:off x="6096000" y="2068962"/>
              <a:ext cx="679355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TÍNH CHẤT </a:t>
              </a:r>
              <a:r>
                <a:rPr lang="en-US" altLang="zh-CN" sz="3600" b="1" u="sng">
                  <a:solidFill>
                    <a:srgbClr val="D32F2F"/>
                  </a:solidFill>
                  <a:latin typeface="Calibri" panose="020F0502020204030204" pitchFamily="34" charset="0"/>
                </a:rPr>
                <a:t>CỦA GIAO </a:t>
              </a:r>
              <a:r>
                <a:rPr lang="en-US" altLang="zh-CN" sz="3600" b="1" u="sng" smtClean="0">
                  <a:solidFill>
                    <a:srgbClr val="D32F2F"/>
                  </a:solidFill>
                  <a:latin typeface="Calibri" panose="020F0502020204030204" pitchFamily="34" charset="0"/>
                </a:rPr>
                <a:t>TÁC</a:t>
              </a:r>
              <a:endParaRPr lang="en-US"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538216" y="5713983"/>
            <a:ext cx="9163240" cy="492443"/>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26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 tác trên SQL</a:t>
            </a:r>
            <a:endParaRPr lang="en-US" altLang="en-US" sz="26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257" y="1058913"/>
            <a:ext cx="6896508" cy="4713927"/>
          </a:xfrm>
          <a:prstGeom prst="rect">
            <a:avLst/>
          </a:prstGeom>
        </p:spPr>
      </p:pic>
    </p:spTree>
    <p:extLst>
      <p:ext uri="{BB962C8B-B14F-4D97-AF65-F5344CB8AC3E}">
        <p14:creationId xmlns:p14="http://schemas.microsoft.com/office/powerpoint/2010/main" val="366955526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6843989" cy="721592"/>
            <a:chOff x="6096000" y="2068962"/>
            <a:chExt cx="8375571" cy="721592"/>
          </a:xfrm>
        </p:grpSpPr>
        <p:sp>
          <p:nvSpPr>
            <p:cNvPr id="21" name="文本框 20"/>
            <p:cNvSpPr txBox="1"/>
            <p:nvPr/>
          </p:nvSpPr>
          <p:spPr>
            <a:xfrm>
              <a:off x="6096000" y="2068962"/>
              <a:ext cx="8375571"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2. </a:t>
              </a:r>
              <a:r>
                <a:rPr lang="en-US" sz="3600" b="1" u="sng">
                  <a:solidFill>
                    <a:srgbClr val="D32F2F"/>
                  </a:solidFill>
                  <a:latin typeface="Calibri" panose="020F0502020204030204" pitchFamily="34" charset="0"/>
                </a:rPr>
                <a:t>MÔ HÌNH GIAO TÁC TRONG SQL </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00525"/>
            <a:ext cx="9163240" cy="526297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 </a:t>
            </a: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tác SQL được định nghĩa dựa trên các câu lệnh xử lý giao tác sau </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đây:</a:t>
            </a:r>
          </a:p>
          <a:p>
            <a:pPr marL="914400" lvl="1" indent="-457200">
              <a:lnSpc>
                <a:spcPct val="150000"/>
              </a:lnSpc>
              <a:buFont typeface="Arial" panose="020B0604020202020204" pitchFamily="34" charset="0"/>
              <a:buChar char="•"/>
            </a:pP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BEGIN </a:t>
            </a: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TRANSACTION: Bắt đầu một giao </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tác</a:t>
            </a:r>
          </a:p>
          <a:p>
            <a:pPr marL="914400" lvl="1" indent="-457200">
              <a:lnSpc>
                <a:spcPct val="150000"/>
              </a:lnSpc>
              <a:buFont typeface="Arial" panose="020B0604020202020204" pitchFamily="34" charset="0"/>
              <a:buChar char="•"/>
            </a:pP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SAVE </a:t>
            </a: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TRANSACTION: Đánh dấu một vị trí trong giao tác (gọi là điểm đánh dấu). </a:t>
            </a:r>
            <a:endPar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914400" lvl="1" indent="-457200">
              <a:lnSpc>
                <a:spcPct val="150000"/>
              </a:lnSpc>
              <a:buFont typeface="Arial" panose="020B0604020202020204" pitchFamily="34" charset="0"/>
              <a:buChar char="•"/>
            </a:pP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ROLLBACK </a:t>
            </a: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TRANSACTION: Quay lui trở lại đầu giao tác hoặc một điểm đánh dấu trước đó trong giao tác</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endPar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1956438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6843989" cy="721592"/>
            <a:chOff x="6096000" y="2068962"/>
            <a:chExt cx="8375571" cy="721592"/>
          </a:xfrm>
        </p:grpSpPr>
        <p:sp>
          <p:nvSpPr>
            <p:cNvPr id="21" name="文本框 20"/>
            <p:cNvSpPr txBox="1"/>
            <p:nvPr/>
          </p:nvSpPr>
          <p:spPr>
            <a:xfrm>
              <a:off x="6096000" y="2068962"/>
              <a:ext cx="8375571"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2. </a:t>
              </a:r>
              <a:r>
                <a:rPr lang="en-US" sz="3600" b="1" u="sng">
                  <a:solidFill>
                    <a:srgbClr val="D32F2F"/>
                  </a:solidFill>
                  <a:latin typeface="Calibri" panose="020F0502020204030204" pitchFamily="34" charset="0"/>
                </a:rPr>
                <a:t>MÔ HÌNH GIAO TÁC TRONG SQL </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00525"/>
            <a:ext cx="9163240" cy="526297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lvl="1" indent="-457200">
              <a:lnSpc>
                <a:spcPct val="150000"/>
              </a:lnSpc>
              <a:buFont typeface="Arial" panose="020B0604020202020204" pitchFamily="34" charset="0"/>
              <a:buChar char="•"/>
            </a:pP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COMMIT </a:t>
            </a: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TRANSACTION: Đánh dấu điểm kết thúc một giao tác. Khi câu lệnh này thực thi cũng có nghĩa là giao tác đã thực hiện thành </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công.</a:t>
            </a:r>
          </a:p>
          <a:p>
            <a:pPr marL="914400" lvl="1" indent="-457200">
              <a:lnSpc>
                <a:spcPct val="150000"/>
              </a:lnSpc>
              <a:buFont typeface="Arial" panose="020B0604020202020204" pitchFamily="34" charset="0"/>
              <a:buChar char="•"/>
            </a:pP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ROLLBACK </a:t>
            </a: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[WORK]: Quay lui trở lại đầu giao </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tác.</a:t>
            </a:r>
          </a:p>
          <a:p>
            <a:pPr marL="914400" lvl="1" indent="-457200">
              <a:lnSpc>
                <a:spcPct val="150000"/>
              </a:lnSpc>
              <a:buFont typeface="Arial" panose="020B0604020202020204" pitchFamily="34" charset="0"/>
              <a:buChar char="•"/>
            </a:pP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COMMIT </a:t>
            </a: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[WORK]: Đánh dấu kết thúc giao tác</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marL="914400" lvl="1" indent="-457200">
              <a:lnSpc>
                <a:spcPct val="150000"/>
              </a:lnSpc>
              <a:buFont typeface="Arial" panose="020B0604020202020204" pitchFamily="34" charset="0"/>
              <a:buChar char="•"/>
            </a:pPr>
            <a:r>
              <a:rPr lang="vi-V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Câu lệnh này đánh dấu điểm bắt đầu của một giao tác và có cú pháp như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sau:</a:t>
            </a:r>
            <a:endPar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lvl="3">
              <a:lnSpc>
                <a:spcPct val="150000"/>
              </a:lnSpc>
            </a:pPr>
            <a:r>
              <a:rPr lang="vi-V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BEGIN TRANSACTION [tên_giao_tác] </a:t>
            </a:r>
            <a:endPar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412226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6843989" cy="721592"/>
            <a:chOff x="6096000" y="2068962"/>
            <a:chExt cx="8375571" cy="721592"/>
          </a:xfrm>
        </p:grpSpPr>
        <p:sp>
          <p:nvSpPr>
            <p:cNvPr id="21" name="文本框 20"/>
            <p:cNvSpPr txBox="1"/>
            <p:nvPr/>
          </p:nvSpPr>
          <p:spPr>
            <a:xfrm>
              <a:off x="6096000" y="2068962"/>
              <a:ext cx="8375571"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2. </a:t>
              </a:r>
              <a:r>
                <a:rPr lang="en-US" sz="3600" b="1" u="sng">
                  <a:solidFill>
                    <a:srgbClr val="D32F2F"/>
                  </a:solidFill>
                  <a:latin typeface="Calibri" panose="020F0502020204030204" pitchFamily="34" charset="0"/>
                </a:rPr>
                <a:t>MÔ HÌNH GIAO TÁC TRONG SQL </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00525"/>
            <a:ext cx="9163240" cy="556306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 dụ 1: </a:t>
            </a:r>
            <a:r>
              <a:rPr lang="vi-V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 tác dưới đây kết thúc do lệnh ROLLBACK TRANSACTION và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mọi</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thay </a:t>
            </a:r>
            <a:r>
              <a:rPr lang="vi-V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đổi vể mặt dữ liệu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mà</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 </a:t>
            </a:r>
            <a:r>
              <a:rPr lang="vi-V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tác đã thực hiện (UPDATE) đều không có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tác</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dụng</a:t>
            </a:r>
            <a:r>
              <a:rPr lang="vi-V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endPar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lvl="3">
              <a:lnSpc>
                <a:spcPct val="150000"/>
              </a:lnSpc>
            </a:pP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BEGIN TRANSACTION </a:t>
            </a:r>
            <a:r>
              <a:rPr lang="en-US" sz="240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GIAOTAC1</a:t>
            </a: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r>
            <a:b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b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UPDATE monhoc SET </a:t>
            </a:r>
            <a:r>
              <a:rPr lang="en-US" sz="240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sodvht=5 </a:t>
            </a: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WHERE sodvht=3</a:t>
            </a:r>
            <a:b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b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UPDATE diemthi SET diemlan2=0 WHERE diemlan2 IS NULL</a:t>
            </a:r>
            <a:b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b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ROLLBACK TRANSACTION </a:t>
            </a:r>
            <a:r>
              <a:rPr lang="en-US" sz="240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GIAOTAC1 </a:t>
            </a:r>
            <a:endPar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214436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6843989" cy="721592"/>
            <a:chOff x="6096000" y="2068962"/>
            <a:chExt cx="8375571" cy="721592"/>
          </a:xfrm>
        </p:grpSpPr>
        <p:sp>
          <p:nvSpPr>
            <p:cNvPr id="21" name="文本框 20"/>
            <p:cNvSpPr txBox="1"/>
            <p:nvPr/>
          </p:nvSpPr>
          <p:spPr>
            <a:xfrm>
              <a:off x="6096000" y="2068962"/>
              <a:ext cx="8375571"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2. </a:t>
              </a:r>
              <a:r>
                <a:rPr lang="en-US" sz="3600" b="1" u="sng">
                  <a:solidFill>
                    <a:srgbClr val="D32F2F"/>
                  </a:solidFill>
                  <a:latin typeface="Calibri" panose="020F0502020204030204" pitchFamily="34" charset="0"/>
                </a:rPr>
                <a:t>MÔ HÌNH GIAO TÁC TRONG SQL </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00525"/>
            <a:ext cx="9163240" cy="480131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 dụ 2: </a:t>
            </a:r>
            <a:r>
              <a:rPr lang="vi-V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 tác dưới đây kết thúc do lệnh </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COMMIT</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và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mọi</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thay </a:t>
            </a:r>
            <a:r>
              <a:rPr lang="vi-V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đổi vể mặt dữ liệu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mà</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 </a:t>
            </a:r>
            <a:r>
              <a:rPr lang="vi-V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tác đã thực hiện (UPDATE) đều không có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tác</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dụng</a:t>
            </a:r>
            <a:r>
              <a:rPr lang="vi-V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endPar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lvl="3">
              <a:lnSpc>
                <a:spcPct val="150000"/>
              </a:lnSpc>
            </a:pP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BEGIN TRANSACTION </a:t>
            </a:r>
            <a:r>
              <a:rPr lang="en-US" sz="240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GIAOTAC1</a:t>
            </a: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r>
            <a:b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b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UPDATE monhoc SET </a:t>
            </a:r>
            <a:r>
              <a:rPr lang="en-US" sz="240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sodvht=5 </a:t>
            </a: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WHERE sodvht=3</a:t>
            </a:r>
            <a:b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b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UPDATE diemthi SET diemlan2=0 WHERE diemlan2 IS NULL</a:t>
            </a:r>
            <a:b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br>
            <a:r>
              <a:rPr lang="en-US" sz="240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COMMIT </a:t>
            </a:r>
            <a:r>
              <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TRANSACTION </a:t>
            </a:r>
            <a:r>
              <a:rPr lang="en-US" sz="240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GIAOTAC1 </a:t>
            </a:r>
            <a:endParaRPr lang="en-US" sz="24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2239701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6843989" cy="721592"/>
            <a:chOff x="6096000" y="2068962"/>
            <a:chExt cx="8375571" cy="721592"/>
          </a:xfrm>
        </p:grpSpPr>
        <p:sp>
          <p:nvSpPr>
            <p:cNvPr id="21" name="文本框 20"/>
            <p:cNvSpPr txBox="1"/>
            <p:nvPr/>
          </p:nvSpPr>
          <p:spPr>
            <a:xfrm>
              <a:off x="6096000" y="2068962"/>
              <a:ext cx="8375571"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2. </a:t>
              </a:r>
              <a:r>
                <a:rPr lang="en-US" sz="3600" b="1" u="sng">
                  <a:solidFill>
                    <a:srgbClr val="D32F2F"/>
                  </a:solidFill>
                  <a:latin typeface="Calibri" panose="020F0502020204030204" pitchFamily="34" charset="0"/>
                </a:rPr>
                <a:t>MÔ HÌNH GIAO TÁC TRONG SQL </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83945" y="5766814"/>
            <a:ext cx="9163240" cy="65870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280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Hoạt động của một giao tác</a:t>
            </a:r>
            <a:endParaRPr lang="en-US" sz="280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50" y="1031043"/>
            <a:ext cx="5398112" cy="4963879"/>
          </a:xfrm>
          <a:prstGeom prst="rect">
            <a:avLst/>
          </a:prstGeom>
        </p:spPr>
      </p:pic>
    </p:spTree>
    <p:extLst>
      <p:ext uri="{BB962C8B-B14F-4D97-AF65-F5344CB8AC3E}">
        <p14:creationId xmlns:p14="http://schemas.microsoft.com/office/powerpoint/2010/main" val="143705012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1025312"/>
            <a:ext cx="6150137" cy="61813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a:solidFill>
                  <a:schemeClr val="accent6">
                    <a:lumMod val="75000"/>
                  </a:schemeClr>
                </a:solidFill>
                <a:latin typeface="Calibri" panose="020F0502020204030204" pitchFamily="34" charset="0"/>
              </a:rPr>
              <a:t>3</a:t>
            </a:r>
            <a:r>
              <a:rPr lang="en-US" altLang="zh-CN" sz="2800" b="1" smtClean="0">
                <a:solidFill>
                  <a:schemeClr val="accent6">
                    <a:lumMod val="75000"/>
                  </a:schemeClr>
                </a:solidFill>
                <a:latin typeface="Calibri" panose="020F0502020204030204" pitchFamily="34" charset="0"/>
              </a:rPr>
              <a:t>.1. </a:t>
            </a:r>
            <a:r>
              <a:rPr lang="fr-FR" sz="2800" b="1" smtClean="0">
                <a:solidFill>
                  <a:schemeClr val="accent6">
                    <a:lumMod val="75000"/>
                  </a:schemeClr>
                </a:solidFill>
                <a:latin typeface="Calibri" panose="020F0502020204030204" pitchFamily="34" charset="0"/>
              </a:rPr>
              <a:t>Lost </a:t>
            </a:r>
            <a:r>
              <a:rPr lang="fr-FR" sz="2800" b="1">
                <a:solidFill>
                  <a:schemeClr val="accent6">
                    <a:lumMod val="75000"/>
                  </a:schemeClr>
                </a:solidFill>
                <a:latin typeface="Calibri" panose="020F0502020204030204" pitchFamily="34" charset="0"/>
              </a:rPr>
              <a:t>Update (mất dữ liệu cập nhật)</a:t>
            </a:r>
            <a:endParaRPr lang="zh-CN" altLang="en-US" sz="2800" b="1" dirty="0">
              <a:solidFill>
                <a:schemeClr val="accent6">
                  <a:lumMod val="7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29" name="Content Placeholder 3"/>
          <p:cNvSpPr txBox="1">
            <a:spLocks/>
          </p:cNvSpPr>
          <p:nvPr/>
        </p:nvSpPr>
        <p:spPr>
          <a:xfrm>
            <a:off x="2005020" y="1443048"/>
            <a:ext cx="8534400" cy="4258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30" name="Content Placeholder 3"/>
          <p:cNvSpPr txBox="1">
            <a:spLocks/>
          </p:cNvSpPr>
          <p:nvPr/>
        </p:nvSpPr>
        <p:spPr>
          <a:xfrm>
            <a:off x="2005020" y="1443048"/>
            <a:ext cx="8534400" cy="41235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t>Giả sử hệ thống thực hiện P</a:t>
            </a:r>
            <a:r>
              <a:rPr lang="en-US" baseline="-25000"/>
              <a:t>1</a:t>
            </a:r>
            <a:r>
              <a:rPr lang="en-US"/>
              <a:t> và P</a:t>
            </a:r>
            <a:r>
              <a:rPr lang="en-US" baseline="-25000"/>
              <a:t>2</a:t>
            </a:r>
            <a:r>
              <a:rPr lang="en-US"/>
              <a:t> </a:t>
            </a:r>
            <a:r>
              <a:rPr lang="en-US" smtClean="0"/>
              <a:t>theo thứ tự sau:</a:t>
            </a:r>
            <a:endParaRPr lang="en-US" dirty="0" smtClean="0"/>
          </a:p>
          <a:p>
            <a:endParaRPr lang="en-US" dirty="0" smtClean="0"/>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104381786"/>
              </p:ext>
            </p:extLst>
          </p:nvPr>
        </p:nvGraphicFramePr>
        <p:xfrm>
          <a:off x="2055836" y="2279054"/>
          <a:ext cx="8127999" cy="2773680"/>
        </p:xfrm>
        <a:graphic>
          <a:graphicData uri="http://schemas.openxmlformats.org/drawingml/2006/table">
            <a:tbl>
              <a:tblPr firstRow="1" bandRow="1">
                <a:tableStyleId>{5940675A-B579-460E-94D1-54222C63F5DA}</a:tableStyleId>
              </a:tblPr>
              <a:tblGrid>
                <a:gridCol w="1553638">
                  <a:extLst>
                    <a:ext uri="{9D8B030D-6E8A-4147-A177-3AD203B41FA5}">
                      <a16:colId xmlns:a16="http://schemas.microsoft.com/office/drawing/2014/main" val="20000"/>
                    </a:ext>
                  </a:extLst>
                </a:gridCol>
                <a:gridCol w="3288631">
                  <a:extLst>
                    <a:ext uri="{9D8B030D-6E8A-4147-A177-3AD203B41FA5}">
                      <a16:colId xmlns:a16="http://schemas.microsoft.com/office/drawing/2014/main" val="20001"/>
                    </a:ext>
                  </a:extLst>
                </a:gridCol>
                <a:gridCol w="3285730">
                  <a:extLst>
                    <a:ext uri="{9D8B030D-6E8A-4147-A177-3AD203B41FA5}">
                      <a16:colId xmlns:a16="http://schemas.microsoft.com/office/drawing/2014/main" val="20002"/>
                    </a:ext>
                  </a:extLst>
                </a:gridCol>
              </a:tblGrid>
              <a:tr h="370840">
                <a:tc>
                  <a:txBody>
                    <a:bodyPr/>
                    <a:lstStyle/>
                    <a:p>
                      <a:pPr algn="ctr"/>
                      <a:r>
                        <a:rPr lang="en-US" sz="2000" smtClean="0"/>
                        <a:t>A</a:t>
                      </a:r>
                      <a:r>
                        <a:rPr lang="en-US" sz="2000" baseline="0" smtClean="0"/>
                        <a:t> = 40</a:t>
                      </a:r>
                      <a:endParaRPr lang="en-US" sz="2000"/>
                    </a:p>
                  </a:txBody>
                  <a:tcPr anchor="ctr"/>
                </a:tc>
                <a:tc>
                  <a:txBody>
                    <a:bodyPr/>
                    <a:lstStyle/>
                    <a:p>
                      <a:pPr algn="ctr"/>
                      <a:r>
                        <a:rPr lang="en-US" sz="2000" smtClean="0"/>
                        <a:t>P</a:t>
                      </a:r>
                      <a:r>
                        <a:rPr lang="en-US" sz="2000" baseline="-25000" smtClean="0"/>
                        <a:t>1</a:t>
                      </a:r>
                      <a:endParaRPr lang="en-US" sz="2000" baseline="-25000"/>
                    </a:p>
                  </a:txBody>
                  <a:tcPr anchor="ctr"/>
                </a:tc>
                <a:tc>
                  <a:txBody>
                    <a:bodyPr/>
                    <a:lstStyle/>
                    <a:p>
                      <a:pPr algn="ctr"/>
                      <a:r>
                        <a:rPr lang="en-US" sz="2000" smtClean="0"/>
                        <a:t>P</a:t>
                      </a:r>
                      <a:r>
                        <a:rPr lang="en-US" sz="2000" baseline="-25000" smtClean="0"/>
                        <a:t>2</a:t>
                      </a:r>
                      <a:endParaRPr lang="en-US" sz="2000" baseline="-25000"/>
                    </a:p>
                  </a:txBody>
                  <a:tcPr anchor="ctr"/>
                </a:tc>
                <a:extLst>
                  <a:ext uri="{0D108BD9-81ED-4DB2-BD59-A6C34878D82A}">
                    <a16:rowId xmlns:a16="http://schemas.microsoft.com/office/drawing/2014/main" val="10000"/>
                  </a:ext>
                </a:extLst>
              </a:tr>
              <a:tr h="370840">
                <a:tc>
                  <a:txBody>
                    <a:bodyPr/>
                    <a:lstStyle/>
                    <a:p>
                      <a:pPr algn="ctr"/>
                      <a:r>
                        <a:rPr lang="en-US" sz="2000" smtClean="0"/>
                        <a:t>T</a:t>
                      </a:r>
                      <a:r>
                        <a:rPr lang="en-US" sz="2000" baseline="-25000" smtClean="0"/>
                        <a:t>1</a:t>
                      </a:r>
                      <a:endParaRPr lang="en-US" sz="2000" baseline="-25000"/>
                    </a:p>
                  </a:txBody>
                  <a:tcPr anchor="ctr"/>
                </a:tc>
                <a:tc>
                  <a:txBody>
                    <a:bodyPr/>
                    <a:lstStyle/>
                    <a:p>
                      <a:r>
                        <a:rPr lang="en-US" sz="2000" smtClean="0"/>
                        <a:t>Read(A)</a:t>
                      </a:r>
                      <a:endParaRPr lang="en-US" sz="2000"/>
                    </a:p>
                  </a:txBody>
                  <a:tcPr/>
                </a:tc>
                <a:tc>
                  <a:txBody>
                    <a:bodyPr/>
                    <a:lstStyle/>
                    <a:p>
                      <a:endParaRPr lang="en-US" sz="2000"/>
                    </a:p>
                  </a:txBody>
                  <a:tcPr/>
                </a:tc>
                <a:extLst>
                  <a:ext uri="{0D108BD9-81ED-4DB2-BD59-A6C34878D82A}">
                    <a16:rowId xmlns:a16="http://schemas.microsoft.com/office/drawing/2014/main" val="10001"/>
                  </a:ext>
                </a:extLst>
              </a:tr>
              <a:tr h="370840">
                <a:tc>
                  <a:txBody>
                    <a:bodyPr/>
                    <a:lstStyle/>
                    <a:p>
                      <a:pPr algn="ctr"/>
                      <a:r>
                        <a:rPr lang="en-US" sz="2000" smtClean="0"/>
                        <a:t>T</a:t>
                      </a:r>
                      <a:r>
                        <a:rPr lang="en-US" sz="2000" baseline="-25000" smtClean="0"/>
                        <a:t>2</a:t>
                      </a:r>
                      <a:endParaRPr lang="en-US" sz="2000" baseline="-25000"/>
                    </a:p>
                  </a:txBody>
                  <a:tcPr anchor="ctr"/>
                </a:tc>
                <a:tc>
                  <a:txBody>
                    <a:bodyPr/>
                    <a:lstStyle/>
                    <a:p>
                      <a:endParaRPr lang="en-US" sz="2000"/>
                    </a:p>
                  </a:txBody>
                  <a:tcPr/>
                </a:tc>
                <a:tc>
                  <a:txBody>
                    <a:bodyPr/>
                    <a:lstStyle/>
                    <a:p>
                      <a:r>
                        <a:rPr lang="en-US" sz="2000" smtClean="0"/>
                        <a:t>Read(A)</a:t>
                      </a:r>
                      <a:endParaRPr lang="en-US" sz="2000"/>
                    </a:p>
                  </a:txBody>
                  <a:tcPr/>
                </a:tc>
                <a:extLst>
                  <a:ext uri="{0D108BD9-81ED-4DB2-BD59-A6C34878D82A}">
                    <a16:rowId xmlns:a16="http://schemas.microsoft.com/office/drawing/2014/main" val="10002"/>
                  </a:ext>
                </a:extLst>
              </a:tr>
              <a:tr h="370840">
                <a:tc>
                  <a:txBody>
                    <a:bodyPr/>
                    <a:lstStyle/>
                    <a:p>
                      <a:pPr algn="ctr"/>
                      <a:r>
                        <a:rPr lang="en-US" sz="2000" smtClean="0"/>
                        <a:t>T</a:t>
                      </a:r>
                      <a:r>
                        <a:rPr lang="en-US" sz="2000" baseline="-25000" smtClean="0"/>
                        <a:t>3</a:t>
                      </a:r>
                      <a:endParaRPr lang="en-US" sz="2000" baseline="-25000"/>
                    </a:p>
                  </a:txBody>
                  <a:tcPr anchor="ctr"/>
                </a:tc>
                <a:tc>
                  <a:txBody>
                    <a:bodyPr/>
                    <a:lstStyle/>
                    <a:p>
                      <a:r>
                        <a:rPr lang="en-US" sz="2000" smtClean="0"/>
                        <a:t>A:=A+10</a:t>
                      </a:r>
                      <a:endParaRPr lang="en-US" sz="2000"/>
                    </a:p>
                  </a:txBody>
                  <a:tcPr/>
                </a:tc>
                <a:tc>
                  <a:txBody>
                    <a:bodyPr/>
                    <a:lstStyle/>
                    <a:p>
                      <a:endParaRPr lang="en-US" sz="2000"/>
                    </a:p>
                  </a:txBody>
                  <a:tcPr/>
                </a:tc>
                <a:extLst>
                  <a:ext uri="{0D108BD9-81ED-4DB2-BD59-A6C34878D82A}">
                    <a16:rowId xmlns:a16="http://schemas.microsoft.com/office/drawing/2014/main" val="10003"/>
                  </a:ext>
                </a:extLst>
              </a:tr>
              <a:tr h="370840">
                <a:tc>
                  <a:txBody>
                    <a:bodyPr/>
                    <a:lstStyle/>
                    <a:p>
                      <a:pPr algn="ctr"/>
                      <a:r>
                        <a:rPr lang="en-US" sz="2000" smtClean="0"/>
                        <a:t>T</a:t>
                      </a:r>
                      <a:r>
                        <a:rPr lang="en-US" sz="2000" baseline="-25000" smtClean="0"/>
                        <a:t>4</a:t>
                      </a:r>
                      <a:endParaRPr lang="en-US" sz="2000" baseline="-250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t>Write(A)</a:t>
                      </a:r>
                    </a:p>
                  </a:txBody>
                  <a:tcPr/>
                </a:tc>
                <a:tc>
                  <a:txBody>
                    <a:bodyPr/>
                    <a:lstStyle/>
                    <a:p>
                      <a:endParaRPr lang="en-US" sz="2000"/>
                    </a:p>
                  </a:txBody>
                  <a:tcPr/>
                </a:tc>
                <a:extLst>
                  <a:ext uri="{0D108BD9-81ED-4DB2-BD59-A6C34878D82A}">
                    <a16:rowId xmlns:a16="http://schemas.microsoft.com/office/drawing/2014/main" val="10004"/>
                  </a:ext>
                </a:extLst>
              </a:tr>
              <a:tr h="370840">
                <a:tc>
                  <a:txBody>
                    <a:bodyPr/>
                    <a:lstStyle/>
                    <a:p>
                      <a:pPr algn="ctr"/>
                      <a:r>
                        <a:rPr lang="en-US" sz="2000" smtClean="0"/>
                        <a:t>T</a:t>
                      </a:r>
                      <a:r>
                        <a:rPr lang="en-US" sz="2000" baseline="-25000" smtClean="0"/>
                        <a:t>5</a:t>
                      </a:r>
                      <a:endParaRPr lang="en-US" sz="2000" baseline="-25000"/>
                    </a:p>
                  </a:txBody>
                  <a:tcPr anchor="ctr"/>
                </a:tc>
                <a:tc>
                  <a:txBody>
                    <a:bodyPr/>
                    <a:lstStyle/>
                    <a:p>
                      <a:endParaRPr 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t>A:=A+20</a:t>
                      </a:r>
                    </a:p>
                  </a:txBody>
                  <a:tcPr/>
                </a:tc>
                <a:extLst>
                  <a:ext uri="{0D108BD9-81ED-4DB2-BD59-A6C34878D82A}">
                    <a16:rowId xmlns:a16="http://schemas.microsoft.com/office/drawing/2014/main" val="10005"/>
                  </a:ext>
                </a:extLst>
              </a:tr>
              <a:tr h="370840">
                <a:tc>
                  <a:txBody>
                    <a:bodyPr/>
                    <a:lstStyle/>
                    <a:p>
                      <a:pPr algn="ctr"/>
                      <a:r>
                        <a:rPr lang="en-US" sz="2000" smtClean="0"/>
                        <a:t>T</a:t>
                      </a:r>
                      <a:r>
                        <a:rPr lang="en-US" sz="2000" baseline="-25000" smtClean="0"/>
                        <a:t>6</a:t>
                      </a:r>
                      <a:endParaRPr lang="en-US" sz="2000" baseline="-25000"/>
                    </a:p>
                  </a:txBody>
                  <a:tcPr anchor="ctr"/>
                </a:tc>
                <a:tc>
                  <a:txBody>
                    <a:bodyPr/>
                    <a:lstStyle/>
                    <a:p>
                      <a:endParaRPr 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t>Write(A)</a:t>
                      </a:r>
                    </a:p>
                  </a:txBody>
                  <a:tcPr/>
                </a:tc>
                <a:extLst>
                  <a:ext uri="{0D108BD9-81ED-4DB2-BD59-A6C34878D82A}">
                    <a16:rowId xmlns:a16="http://schemas.microsoft.com/office/drawing/2014/main" val="10006"/>
                  </a:ext>
                </a:extLst>
              </a:tr>
            </a:tbl>
          </a:graphicData>
        </a:graphic>
      </p:graphicFrame>
      <p:sp>
        <p:nvSpPr>
          <p:cNvPr id="3" name="TextBox 2"/>
          <p:cNvSpPr txBox="1"/>
          <p:nvPr/>
        </p:nvSpPr>
        <p:spPr>
          <a:xfrm>
            <a:off x="4146411" y="5239734"/>
            <a:ext cx="793807" cy="369332"/>
          </a:xfrm>
          <a:prstGeom prst="rect">
            <a:avLst/>
          </a:prstGeom>
          <a:noFill/>
        </p:spPr>
        <p:txBody>
          <a:bodyPr wrap="none" rtlCol="0">
            <a:spAutoFit/>
          </a:bodyPr>
          <a:lstStyle/>
          <a:p>
            <a:r>
              <a:rPr lang="en-US" smtClean="0"/>
              <a:t>A= 50</a:t>
            </a:r>
            <a:endParaRPr lang="en-US"/>
          </a:p>
        </p:txBody>
      </p:sp>
      <p:sp>
        <p:nvSpPr>
          <p:cNvPr id="26" name="TextBox 25"/>
          <p:cNvSpPr txBox="1"/>
          <p:nvPr/>
        </p:nvSpPr>
        <p:spPr>
          <a:xfrm>
            <a:off x="7618383" y="5228280"/>
            <a:ext cx="793807" cy="369332"/>
          </a:xfrm>
          <a:prstGeom prst="rect">
            <a:avLst/>
          </a:prstGeom>
          <a:noFill/>
        </p:spPr>
        <p:txBody>
          <a:bodyPr wrap="none" rtlCol="0">
            <a:spAutoFit/>
          </a:bodyPr>
          <a:lstStyle/>
          <a:p>
            <a:r>
              <a:rPr lang="en-US" smtClean="0"/>
              <a:t>A= 60</a:t>
            </a:r>
            <a:endParaRPr lang="en-US"/>
          </a:p>
        </p:txBody>
      </p:sp>
    </p:spTree>
    <p:extLst>
      <p:ext uri="{BB962C8B-B14F-4D97-AF65-F5344CB8AC3E}">
        <p14:creationId xmlns:p14="http://schemas.microsoft.com/office/powerpoint/2010/main" val="268570938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1025312"/>
            <a:ext cx="6150137" cy="61813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a:solidFill>
                  <a:schemeClr val="accent6">
                    <a:lumMod val="75000"/>
                  </a:schemeClr>
                </a:solidFill>
                <a:latin typeface="Calibri" panose="020F0502020204030204" pitchFamily="34" charset="0"/>
              </a:rPr>
              <a:t>3</a:t>
            </a:r>
            <a:r>
              <a:rPr lang="en-US" altLang="zh-CN" sz="2800" b="1" smtClean="0">
                <a:solidFill>
                  <a:schemeClr val="accent6">
                    <a:lumMod val="75000"/>
                  </a:schemeClr>
                </a:solidFill>
                <a:latin typeface="Calibri" panose="020F0502020204030204" pitchFamily="34" charset="0"/>
              </a:rPr>
              <a:t>.1. </a:t>
            </a:r>
            <a:r>
              <a:rPr lang="fr-FR" sz="2800" b="1" smtClean="0">
                <a:solidFill>
                  <a:schemeClr val="accent6">
                    <a:lumMod val="75000"/>
                  </a:schemeClr>
                </a:solidFill>
                <a:latin typeface="Calibri" panose="020F0502020204030204" pitchFamily="34" charset="0"/>
              </a:rPr>
              <a:t>Lost </a:t>
            </a:r>
            <a:r>
              <a:rPr lang="fr-FR" sz="2800" b="1">
                <a:solidFill>
                  <a:schemeClr val="accent6">
                    <a:lumMod val="75000"/>
                  </a:schemeClr>
                </a:solidFill>
                <a:latin typeface="Calibri" panose="020F0502020204030204" pitchFamily="34" charset="0"/>
              </a:rPr>
              <a:t>Update (mất dữ liệu cập nhật)</a:t>
            </a:r>
            <a:endParaRPr lang="zh-CN" altLang="en-US" sz="2800" b="1" dirty="0">
              <a:solidFill>
                <a:schemeClr val="accent6">
                  <a:lumMod val="7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29" name="Content Placeholder 3"/>
          <p:cNvSpPr txBox="1">
            <a:spLocks/>
          </p:cNvSpPr>
          <p:nvPr/>
        </p:nvSpPr>
        <p:spPr>
          <a:xfrm>
            <a:off x="2005020" y="1443048"/>
            <a:ext cx="8534400" cy="4258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30" name="Content Placeholder 3"/>
          <p:cNvSpPr txBox="1">
            <a:spLocks/>
          </p:cNvSpPr>
          <p:nvPr/>
        </p:nvSpPr>
        <p:spPr>
          <a:xfrm>
            <a:off x="2005020" y="1443048"/>
            <a:ext cx="8534400" cy="4123563"/>
          </a:xfrm>
          <a:prstGeom prst="rect">
            <a:avLst/>
          </a:prstGeom>
        </p:spPr>
        <p:txBody>
          <a:bodyPr vert="horz">
            <a:normAutofit fontScale="925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sz="2800" smtClean="0"/>
              <a:t>Ta thấy: </a:t>
            </a:r>
          </a:p>
          <a:p>
            <a:pPr lvl="1"/>
            <a:r>
              <a:rPr lang="en-US" sz="2800" smtClean="0"/>
              <a:t>Tại thời điểm T</a:t>
            </a:r>
            <a:r>
              <a:rPr lang="en-US" sz="2800" baseline="-25000"/>
              <a:t>4</a:t>
            </a:r>
            <a:r>
              <a:rPr lang="en-US" sz="2800" smtClean="0"/>
              <a:t> P</a:t>
            </a:r>
            <a:r>
              <a:rPr lang="en-US" sz="2800" baseline="-25000" smtClean="0"/>
              <a:t>1</a:t>
            </a:r>
            <a:r>
              <a:rPr lang="en-US" sz="2800" smtClean="0"/>
              <a:t> ghi xuống giá trị là 50.</a:t>
            </a:r>
          </a:p>
          <a:p>
            <a:pPr lvl="1"/>
            <a:r>
              <a:rPr lang="en-US" sz="2800" smtClean="0"/>
              <a:t>Nhưng sau đó, tại thời điểm T</a:t>
            </a:r>
            <a:r>
              <a:rPr lang="en-US" sz="2800" baseline="-25000" smtClean="0"/>
              <a:t>6</a:t>
            </a:r>
            <a:r>
              <a:rPr lang="en-US" sz="2800" smtClean="0"/>
              <a:t> P</a:t>
            </a:r>
            <a:r>
              <a:rPr lang="en-US" sz="2800" baseline="-25000" smtClean="0"/>
              <a:t>2</a:t>
            </a:r>
            <a:r>
              <a:rPr lang="en-US" sz="2800" smtClean="0"/>
              <a:t> ghi đè giá trị là 60 lên P</a:t>
            </a:r>
            <a:r>
              <a:rPr lang="en-US" sz="2800" baseline="-25000" smtClean="0"/>
              <a:t>1</a:t>
            </a:r>
            <a:r>
              <a:rPr lang="en-US" sz="2800" smtClean="0"/>
              <a:t> nên khi tại thời điểm T</a:t>
            </a:r>
            <a:r>
              <a:rPr lang="en-US" sz="2800" baseline="-25000" smtClean="0"/>
              <a:t>4</a:t>
            </a:r>
            <a:r>
              <a:rPr lang="en-US" sz="2800" smtClean="0"/>
              <a:t> giá trị bị mất.</a:t>
            </a:r>
          </a:p>
          <a:p>
            <a:pPr lvl="1"/>
            <a:r>
              <a:rPr lang="en-US" sz="2800" smtClean="0"/>
              <a:t>Trường hợp này gọi là </a:t>
            </a:r>
            <a:r>
              <a:rPr lang="en-US" sz="2800" b="1" smtClean="0">
                <a:solidFill>
                  <a:srgbClr val="FF0000"/>
                </a:solidFill>
                <a:effectLst>
                  <a:outerShdw blurRad="38100" dist="38100" dir="2700000" algn="tl">
                    <a:srgbClr val="000000">
                      <a:alpha val="43137"/>
                    </a:srgbClr>
                  </a:outerShdw>
                </a:effectLst>
              </a:rPr>
              <a:t>mất mát dữ liệu đã cập nhập</a:t>
            </a:r>
            <a:r>
              <a:rPr lang="en-US" sz="2800" smtClean="0"/>
              <a:t>.</a:t>
            </a:r>
          </a:p>
          <a:p>
            <a:pPr lvl="1"/>
            <a:r>
              <a:rPr lang="en-US" sz="2800" smtClean="0"/>
              <a:t>Tình trạng xảy ra khi hai hay nhiều thao tác của các giao tác khác nhau cùng yêu cầu truy cập một mục dữ liệu.</a:t>
            </a:r>
          </a:p>
          <a:p>
            <a:pPr lvl="1"/>
            <a:r>
              <a:rPr lang="en-US" sz="2800" smtClean="0"/>
              <a:t>Các dữ liệu đã được các thao tác trước cập nhập nhưng lại bị các thao tác sau cập nhập lại  làm thay đổi kết quả.</a:t>
            </a:r>
            <a:endParaRPr lang="en-US" sz="2800" dirty="0" smtClean="0"/>
          </a:p>
          <a:p>
            <a:endParaRPr lang="en-US" dirty="0" smtClean="0"/>
          </a:p>
          <a:p>
            <a:endParaRPr lang="en-US" dirty="0"/>
          </a:p>
        </p:txBody>
      </p:sp>
    </p:spTree>
    <p:extLst>
      <p:ext uri="{BB962C8B-B14F-4D97-AF65-F5344CB8AC3E}">
        <p14:creationId xmlns:p14="http://schemas.microsoft.com/office/powerpoint/2010/main" val="23229108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6150137"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3.2. </a:t>
            </a:r>
            <a:r>
              <a:rPr lang="en-US" sz="2800" b="1">
                <a:solidFill>
                  <a:schemeClr val="accent6">
                    <a:lumMod val="75000"/>
                  </a:schemeClr>
                </a:solidFill>
                <a:latin typeface="Calibri" panose="020F0502020204030204" pitchFamily="34" charset="0"/>
              </a:rPr>
              <a:t>Đọc phải dữ liệu rác (Dirty Read)</a:t>
            </a:r>
            <a:endParaRPr lang="zh-CN" altLang="en-US" sz="2800" b="1" dirty="0">
              <a:solidFill>
                <a:schemeClr val="accent6">
                  <a:lumMod val="75000"/>
                </a:schemeClr>
              </a:solidFill>
              <a:latin typeface="Calibri" panose="020F0502020204030204" pitchFamily="34" charset="0"/>
            </a:endParaRPr>
          </a:p>
        </p:txBody>
      </p:sp>
      <p:sp>
        <p:nvSpPr>
          <p:cNvPr id="29" name="Content Placeholder 3"/>
          <p:cNvSpPr txBox="1">
            <a:spLocks/>
          </p:cNvSpPr>
          <p:nvPr/>
        </p:nvSpPr>
        <p:spPr>
          <a:xfrm>
            <a:off x="2005020" y="1443048"/>
            <a:ext cx="8534400" cy="4258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5" name="Content Placeholder 3"/>
          <p:cNvSpPr txBox="1">
            <a:spLocks/>
          </p:cNvSpPr>
          <p:nvPr/>
        </p:nvSpPr>
        <p:spPr>
          <a:xfrm>
            <a:off x="2013673" y="1532740"/>
            <a:ext cx="8534400" cy="541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6" name="Content Placeholder 3"/>
          <p:cNvSpPr txBox="1">
            <a:spLocks/>
          </p:cNvSpPr>
          <p:nvPr/>
        </p:nvSpPr>
        <p:spPr>
          <a:xfrm>
            <a:off x="2013673" y="1532740"/>
            <a:ext cx="8534400" cy="50292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dirty="0" smtClean="0"/>
              <a:t>P</a:t>
            </a:r>
            <a:r>
              <a:rPr lang="en-US" baseline="-25000" dirty="0" smtClean="0"/>
              <a:t>1</a:t>
            </a:r>
            <a:r>
              <a:rPr lang="en-US" dirty="0" smtClean="0"/>
              <a:t> </a:t>
            </a:r>
            <a:r>
              <a:rPr lang="en-US" dirty="0" err="1" smtClean="0"/>
              <a:t>và</a:t>
            </a:r>
            <a:r>
              <a:rPr lang="en-US" dirty="0" smtClean="0"/>
              <a:t> P</a:t>
            </a:r>
            <a:r>
              <a:rPr lang="en-US" baseline="-25000" dirty="0" smtClean="0"/>
              <a:t>2</a:t>
            </a:r>
            <a:r>
              <a:rPr lang="en-US" dirty="0" smtClean="0"/>
              <a:t> </a:t>
            </a:r>
            <a:r>
              <a:rPr lang="en-US" dirty="0" err="1" smtClean="0"/>
              <a:t>xử</a:t>
            </a:r>
            <a:r>
              <a:rPr lang="en-US" dirty="0" smtClean="0"/>
              <a:t> </a:t>
            </a:r>
            <a:r>
              <a:rPr lang="en-US" dirty="0" err="1" smtClean="0"/>
              <a:t>lý</a:t>
            </a:r>
            <a:r>
              <a:rPr lang="en-US" dirty="0" smtClean="0"/>
              <a:t> </a:t>
            </a:r>
            <a:r>
              <a:rPr lang="en-US" dirty="0" err="1" smtClean="0"/>
              <a:t>đồng</a:t>
            </a:r>
            <a:r>
              <a:rPr lang="en-US" dirty="0" smtClean="0"/>
              <a:t> </a:t>
            </a:r>
            <a:r>
              <a:rPr lang="en-US" dirty="0" err="1" smtClean="0"/>
              <a:t>thời</a:t>
            </a:r>
            <a:r>
              <a:rPr lang="en-US" dirty="0" smtClean="0"/>
              <a:t>:</a:t>
            </a:r>
          </a:p>
          <a:p>
            <a:endParaRPr lang="en-US" dirty="0" smtClean="0"/>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213476356"/>
              </p:ext>
            </p:extLst>
          </p:nvPr>
        </p:nvGraphicFramePr>
        <p:xfrm>
          <a:off x="2013673" y="2145714"/>
          <a:ext cx="8127999" cy="2987040"/>
        </p:xfrm>
        <a:graphic>
          <a:graphicData uri="http://schemas.openxmlformats.org/drawingml/2006/table">
            <a:tbl>
              <a:tblPr firstRow="1" bandRow="1">
                <a:tableStyleId>{5940675A-B579-460E-94D1-54222C63F5DA}</a:tableStyleId>
              </a:tblPr>
              <a:tblGrid>
                <a:gridCol w="1291001">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788998">
                  <a:extLst>
                    <a:ext uri="{9D8B030D-6E8A-4147-A177-3AD203B41FA5}">
                      <a16:colId xmlns:a16="http://schemas.microsoft.com/office/drawing/2014/main" val="20002"/>
                    </a:ext>
                  </a:extLst>
                </a:gridCol>
              </a:tblGrid>
              <a:tr h="370840">
                <a:tc>
                  <a:txBody>
                    <a:bodyPr/>
                    <a:lstStyle/>
                    <a:p>
                      <a:pPr algn="ctr"/>
                      <a:endParaRPr lang="en-US" sz="2200"/>
                    </a:p>
                  </a:txBody>
                  <a:tcPr/>
                </a:tc>
                <a:tc>
                  <a:txBody>
                    <a:bodyPr/>
                    <a:lstStyle/>
                    <a:p>
                      <a:pPr algn="ctr"/>
                      <a:r>
                        <a:rPr lang="en-US" sz="2200" smtClean="0"/>
                        <a:t>P</a:t>
                      </a:r>
                      <a:r>
                        <a:rPr lang="en-US" sz="2200" baseline="-25000" smtClean="0"/>
                        <a:t>1</a:t>
                      </a:r>
                      <a:endParaRPr lang="en-US" sz="2200" baseline="-25000"/>
                    </a:p>
                  </a:txBody>
                  <a:tcPr/>
                </a:tc>
                <a:tc>
                  <a:txBody>
                    <a:bodyPr/>
                    <a:lstStyle/>
                    <a:p>
                      <a:pPr algn="ctr"/>
                      <a:r>
                        <a:rPr lang="en-US" sz="2200" smtClean="0"/>
                        <a:t>P</a:t>
                      </a:r>
                      <a:r>
                        <a:rPr lang="en-US" sz="2200" baseline="-25000" smtClean="0"/>
                        <a:t>2</a:t>
                      </a:r>
                      <a:endParaRPr lang="en-US" sz="2200" baseline="-25000"/>
                    </a:p>
                  </a:txBody>
                  <a:tcPr/>
                </a:tc>
                <a:extLst>
                  <a:ext uri="{0D108BD9-81ED-4DB2-BD59-A6C34878D82A}">
                    <a16:rowId xmlns:a16="http://schemas.microsoft.com/office/drawing/2014/main" val="10000"/>
                  </a:ext>
                </a:extLst>
              </a:tr>
              <a:tr h="370840">
                <a:tc>
                  <a:txBody>
                    <a:bodyPr/>
                    <a:lstStyle/>
                    <a:p>
                      <a:r>
                        <a:rPr lang="en-US" sz="2200" smtClean="0"/>
                        <a:t>T</a:t>
                      </a:r>
                      <a:r>
                        <a:rPr lang="en-US" sz="2200" baseline="-25000" smtClean="0"/>
                        <a:t>1</a:t>
                      </a:r>
                      <a:endParaRPr lang="en-US" sz="2200" baseline="-25000"/>
                    </a:p>
                  </a:txBody>
                  <a:tcPr/>
                </a:tc>
                <a:tc>
                  <a:txBody>
                    <a:bodyPr/>
                    <a:lstStyle/>
                    <a:p>
                      <a:r>
                        <a:rPr lang="en-US" sz="2200" smtClean="0"/>
                        <a:t>Read(A)</a:t>
                      </a:r>
                      <a:endParaRPr lang="en-US" sz="2200"/>
                    </a:p>
                  </a:txBody>
                  <a:tcPr/>
                </a:tc>
                <a:tc>
                  <a:txBody>
                    <a:bodyPr/>
                    <a:lstStyle/>
                    <a:p>
                      <a:endParaRPr lang="en-US" sz="2200"/>
                    </a:p>
                  </a:txBody>
                  <a:tcPr/>
                </a:tc>
                <a:extLst>
                  <a:ext uri="{0D108BD9-81ED-4DB2-BD59-A6C34878D82A}">
                    <a16:rowId xmlns:a16="http://schemas.microsoft.com/office/drawing/2014/main" val="10001"/>
                  </a:ext>
                </a:extLst>
              </a:tr>
              <a:tr h="370840">
                <a:tc>
                  <a:txBody>
                    <a:bodyPr/>
                    <a:lstStyle/>
                    <a:p>
                      <a:r>
                        <a:rPr lang="en-US" sz="2200" smtClean="0"/>
                        <a:t>T</a:t>
                      </a:r>
                      <a:r>
                        <a:rPr lang="en-US" sz="2200" baseline="-25000" smtClean="0"/>
                        <a:t>2</a:t>
                      </a:r>
                      <a:endParaRPr lang="en-US" sz="2200" baseline="-25000"/>
                    </a:p>
                  </a:txBody>
                  <a:tcPr/>
                </a:tc>
                <a:tc>
                  <a:txBody>
                    <a:bodyPr/>
                    <a:lstStyle/>
                    <a:p>
                      <a:r>
                        <a:rPr lang="en-US" sz="2200" smtClean="0"/>
                        <a:t>A:=A+10</a:t>
                      </a:r>
                      <a:endParaRPr lang="en-US" sz="2200"/>
                    </a:p>
                  </a:txBody>
                  <a:tcPr/>
                </a:tc>
                <a:tc>
                  <a:txBody>
                    <a:bodyPr/>
                    <a:lstStyle/>
                    <a:p>
                      <a:endParaRPr lang="en-US" sz="2200"/>
                    </a:p>
                  </a:txBody>
                  <a:tcPr/>
                </a:tc>
                <a:extLst>
                  <a:ext uri="{0D108BD9-81ED-4DB2-BD59-A6C34878D82A}">
                    <a16:rowId xmlns:a16="http://schemas.microsoft.com/office/drawing/2014/main" val="10002"/>
                  </a:ext>
                </a:extLst>
              </a:tr>
              <a:tr h="370840">
                <a:tc>
                  <a:txBody>
                    <a:bodyPr/>
                    <a:lstStyle/>
                    <a:p>
                      <a:r>
                        <a:rPr lang="en-US" sz="2200" smtClean="0"/>
                        <a:t>T</a:t>
                      </a:r>
                      <a:r>
                        <a:rPr lang="en-US" sz="2200" baseline="-25000" smtClean="0"/>
                        <a:t>3</a:t>
                      </a:r>
                      <a:endParaRPr lang="en-US" sz="2200" baseline="-25000"/>
                    </a:p>
                  </a:txBody>
                  <a:tcPr/>
                </a:tc>
                <a:tc>
                  <a:txBody>
                    <a:bodyPr/>
                    <a:lstStyle/>
                    <a:p>
                      <a:r>
                        <a:rPr lang="en-US" sz="2200" smtClean="0"/>
                        <a:t>Write(A)</a:t>
                      </a:r>
                      <a:endParaRPr lang="en-US" sz="2200"/>
                    </a:p>
                  </a:txBody>
                  <a:tcPr/>
                </a:tc>
                <a:tc>
                  <a:txBody>
                    <a:bodyPr/>
                    <a:lstStyle/>
                    <a:p>
                      <a:endParaRPr lang="en-US" sz="2200"/>
                    </a:p>
                  </a:txBody>
                  <a:tcPr/>
                </a:tc>
                <a:extLst>
                  <a:ext uri="{0D108BD9-81ED-4DB2-BD59-A6C34878D82A}">
                    <a16:rowId xmlns:a16="http://schemas.microsoft.com/office/drawing/2014/main" val="10003"/>
                  </a:ext>
                </a:extLst>
              </a:tr>
              <a:tr h="370840">
                <a:tc>
                  <a:txBody>
                    <a:bodyPr/>
                    <a:lstStyle/>
                    <a:p>
                      <a:r>
                        <a:rPr lang="en-US" sz="2200" smtClean="0"/>
                        <a:t>T</a:t>
                      </a:r>
                      <a:r>
                        <a:rPr lang="en-US" sz="2200" baseline="-25000" smtClean="0"/>
                        <a:t>4</a:t>
                      </a:r>
                      <a:endParaRPr lang="en-US" sz="2200" baseline="-25000"/>
                    </a:p>
                  </a:txBody>
                  <a:tcPr/>
                </a:tc>
                <a:tc>
                  <a:txBody>
                    <a:bodyPr/>
                    <a:lstStyle/>
                    <a:p>
                      <a:endParaRPr lang="en-US" sz="2200"/>
                    </a:p>
                  </a:txBody>
                  <a:tcPr/>
                </a:tc>
                <a:tc>
                  <a:txBody>
                    <a:bodyPr/>
                    <a:lstStyle/>
                    <a:p>
                      <a:r>
                        <a:rPr lang="en-US" sz="2200" smtClean="0"/>
                        <a:t>Read(A)</a:t>
                      </a:r>
                      <a:endParaRPr lang="en-US" sz="2200"/>
                    </a:p>
                  </a:txBody>
                  <a:tcPr/>
                </a:tc>
                <a:extLst>
                  <a:ext uri="{0D108BD9-81ED-4DB2-BD59-A6C34878D82A}">
                    <a16:rowId xmlns:a16="http://schemas.microsoft.com/office/drawing/2014/main" val="10004"/>
                  </a:ext>
                </a:extLst>
              </a:tr>
              <a:tr h="370840">
                <a:tc>
                  <a:txBody>
                    <a:bodyPr/>
                    <a:lstStyle/>
                    <a:p>
                      <a:r>
                        <a:rPr lang="en-US" sz="2200" smtClean="0"/>
                        <a:t>T</a:t>
                      </a:r>
                      <a:r>
                        <a:rPr lang="en-US" sz="2200" baseline="-25000" smtClean="0"/>
                        <a:t>5</a:t>
                      </a:r>
                      <a:endParaRPr lang="en-US" sz="2200" baseline="-25000"/>
                    </a:p>
                  </a:txBody>
                  <a:tcPr/>
                </a:tc>
                <a:tc>
                  <a:txBody>
                    <a:bodyPr/>
                    <a:lstStyle/>
                    <a:p>
                      <a:endParaRPr lang="en-US" sz="2200"/>
                    </a:p>
                  </a:txBody>
                  <a:tcPr/>
                </a:tc>
                <a:tc>
                  <a:txBody>
                    <a:bodyPr/>
                    <a:lstStyle/>
                    <a:p>
                      <a:r>
                        <a:rPr lang="en-US" sz="2200" smtClean="0"/>
                        <a:t>Print(A)</a:t>
                      </a:r>
                      <a:endParaRPr lang="en-US" sz="2200"/>
                    </a:p>
                  </a:txBody>
                  <a:tcPr/>
                </a:tc>
                <a:extLst>
                  <a:ext uri="{0D108BD9-81ED-4DB2-BD59-A6C34878D82A}">
                    <a16:rowId xmlns:a16="http://schemas.microsoft.com/office/drawing/2014/main" val="10005"/>
                  </a:ext>
                </a:extLst>
              </a:tr>
              <a:tr h="370840">
                <a:tc>
                  <a:txBody>
                    <a:bodyPr/>
                    <a:lstStyle/>
                    <a:p>
                      <a:r>
                        <a:rPr lang="en-US" sz="2200" smtClean="0"/>
                        <a:t>T</a:t>
                      </a:r>
                      <a:r>
                        <a:rPr lang="en-US" sz="2200" baseline="-25000" smtClean="0"/>
                        <a:t>6</a:t>
                      </a:r>
                      <a:endParaRPr lang="en-US" sz="2200" baseline="-25000"/>
                    </a:p>
                  </a:txBody>
                  <a:tcPr/>
                </a:tc>
                <a:tc>
                  <a:txBody>
                    <a:bodyPr/>
                    <a:lstStyle/>
                    <a:p>
                      <a:r>
                        <a:rPr lang="en-US" sz="2200" smtClean="0"/>
                        <a:t>Rollback</a:t>
                      </a:r>
                      <a:endParaRPr lang="en-US" sz="2200"/>
                    </a:p>
                  </a:txBody>
                  <a:tcPr/>
                </a:tc>
                <a:tc>
                  <a:txBody>
                    <a:bodyPr/>
                    <a:lstStyle/>
                    <a:p>
                      <a:endParaRPr lang="en-US" sz="220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8170182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6150137"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3.2. </a:t>
            </a:r>
            <a:r>
              <a:rPr lang="en-US" sz="2800" b="1">
                <a:solidFill>
                  <a:schemeClr val="accent6">
                    <a:lumMod val="75000"/>
                  </a:schemeClr>
                </a:solidFill>
                <a:latin typeface="Calibri" panose="020F0502020204030204" pitchFamily="34" charset="0"/>
              </a:rPr>
              <a:t>Đọc phải dữ liệu rác (Dirty Read)</a:t>
            </a:r>
            <a:endParaRPr lang="zh-CN" altLang="en-US" sz="2800" b="1" dirty="0">
              <a:solidFill>
                <a:schemeClr val="accent6">
                  <a:lumMod val="75000"/>
                </a:schemeClr>
              </a:solidFill>
              <a:latin typeface="Calibri" panose="020F0502020204030204" pitchFamily="34" charset="0"/>
            </a:endParaRPr>
          </a:p>
        </p:txBody>
      </p:sp>
      <p:sp>
        <p:nvSpPr>
          <p:cNvPr id="29" name="Content Placeholder 3"/>
          <p:cNvSpPr txBox="1">
            <a:spLocks/>
          </p:cNvSpPr>
          <p:nvPr/>
        </p:nvSpPr>
        <p:spPr>
          <a:xfrm>
            <a:off x="2005020" y="1443048"/>
            <a:ext cx="8534400" cy="4258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5" name="Content Placeholder 3"/>
          <p:cNvSpPr txBox="1">
            <a:spLocks/>
          </p:cNvSpPr>
          <p:nvPr/>
        </p:nvSpPr>
        <p:spPr>
          <a:xfrm>
            <a:off x="2013673" y="1532740"/>
            <a:ext cx="8534400" cy="541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6" name="Content Placeholder 3"/>
          <p:cNvSpPr txBox="1">
            <a:spLocks/>
          </p:cNvSpPr>
          <p:nvPr/>
        </p:nvSpPr>
        <p:spPr>
          <a:xfrm>
            <a:off x="2013673" y="1532740"/>
            <a:ext cx="8534400" cy="50292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smtClean="0"/>
              <a:t>Xét hai giao tác P</a:t>
            </a:r>
            <a:r>
              <a:rPr lang="en-US" sz="2800" baseline="-25000" smtClean="0"/>
              <a:t>1</a:t>
            </a:r>
            <a:r>
              <a:rPr lang="en-US" sz="2800" smtClean="0"/>
              <a:t> </a:t>
            </a:r>
            <a:r>
              <a:rPr lang="en-US" sz="2800" dirty="0" err="1" smtClean="0"/>
              <a:t>và</a:t>
            </a:r>
            <a:r>
              <a:rPr lang="en-US" sz="2800" dirty="0" smtClean="0"/>
              <a:t> P</a:t>
            </a:r>
            <a:r>
              <a:rPr lang="en-US" sz="2800" baseline="-25000" dirty="0" smtClean="0"/>
              <a:t>2</a:t>
            </a:r>
            <a:r>
              <a:rPr lang="en-US" sz="2800" dirty="0" smtClean="0"/>
              <a:t> </a:t>
            </a:r>
            <a:r>
              <a:rPr lang="en-US" sz="2800" dirty="0" err="1" smtClean="0"/>
              <a:t>xử</a:t>
            </a:r>
            <a:r>
              <a:rPr lang="en-US" sz="2800" dirty="0" smtClean="0"/>
              <a:t> </a:t>
            </a:r>
            <a:r>
              <a:rPr lang="en-US" sz="2800" dirty="0" err="1" smtClean="0"/>
              <a:t>lý</a:t>
            </a:r>
            <a:r>
              <a:rPr lang="en-US" sz="2800" dirty="0" smtClean="0"/>
              <a:t> </a:t>
            </a:r>
            <a:r>
              <a:rPr lang="en-US" sz="2800" err="1" smtClean="0"/>
              <a:t>đồng</a:t>
            </a:r>
            <a:r>
              <a:rPr lang="en-US" sz="2800" smtClean="0"/>
              <a:t> thời</a:t>
            </a:r>
            <a:endParaRPr lang="en-US" sz="2800" dirty="0"/>
          </a:p>
          <a:p>
            <a:pPr lvl="1">
              <a:lnSpc>
                <a:spcPct val="150000"/>
              </a:lnSpc>
            </a:pPr>
            <a:r>
              <a:rPr lang="en-US" sz="2800" smtClean="0"/>
              <a:t>P2 đã đọc dữ liệu được ghi bởi P1 nhưng sau đó P1 yêu cầu hủy việc ghi dẫn đến dữ liệu không chính xác.</a:t>
            </a:r>
          </a:p>
          <a:p>
            <a:pPr>
              <a:lnSpc>
                <a:spcPct val="150000"/>
              </a:lnSpc>
            </a:pPr>
            <a:r>
              <a:rPr lang="en-US" sz="3200" smtClean="0"/>
              <a:t>Vấn đề trên được gọi là đọc phải dữ liệu rác.</a:t>
            </a:r>
            <a:endParaRPr lang="en-US" sz="3200" dirty="0" smtClean="0"/>
          </a:p>
          <a:p>
            <a:endParaRPr lang="en-US" dirty="0" smtClean="0"/>
          </a:p>
          <a:p>
            <a:endParaRPr lang="en-US" dirty="0"/>
          </a:p>
        </p:txBody>
      </p:sp>
    </p:spTree>
    <p:extLst>
      <p:ext uri="{BB962C8B-B14F-4D97-AF65-F5344CB8AC3E}">
        <p14:creationId xmlns:p14="http://schemas.microsoft.com/office/powerpoint/2010/main" val="151792482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641" y="2732526"/>
            <a:ext cx="304923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smtClean="0">
                <a:solidFill>
                  <a:schemeClr val="accent1"/>
                </a:solidFill>
                <a:latin typeface="Cambria" panose="02040503050406030204" pitchFamily="18" charset="0"/>
                <a:ea typeface="+mj-ea"/>
                <a:cs typeface="经典综艺体简" panose="02010609000101010101" pitchFamily="49" charset="-122"/>
              </a:rPr>
              <a:t>NỘI DUNG</a:t>
            </a:r>
            <a:endParaRPr lang="en-US" altLang="zh-CN" sz="4800" b="1" dirty="0">
              <a:solidFill>
                <a:schemeClr val="accent1"/>
              </a:solidFill>
              <a:latin typeface="Cambria" panose="02040503050406030204" pitchFamily="18" charset="0"/>
              <a:ea typeface="+mj-ea"/>
              <a:cs typeface="经典综艺体简" panose="02010609000101010101" pitchFamily="49" charset="-122"/>
            </a:endParaRPr>
          </a:p>
        </p:txBody>
      </p:sp>
      <p:sp>
        <p:nvSpPr>
          <p:cNvPr id="5" name="文本框 4"/>
          <p:cNvSpPr txBox="1"/>
          <p:nvPr/>
        </p:nvSpPr>
        <p:spPr>
          <a:xfrm>
            <a:off x="5795488" y="2256520"/>
            <a:ext cx="4982069" cy="584775"/>
          </a:xfrm>
          <a:prstGeom prst="rect">
            <a:avLst/>
          </a:prstGeom>
          <a:noFill/>
        </p:spPr>
        <p:txBody>
          <a:bodyPr wrap="none" rtlCol="0">
            <a:spAutoFit/>
            <a:scene3d>
              <a:camera prst="orthographicFront"/>
              <a:lightRig rig="threePt" dir="t"/>
            </a:scene3d>
            <a:sp3d contourW="12700"/>
          </a:bodyPr>
          <a:lstStyle/>
          <a:p>
            <a:r>
              <a:rPr lang="en-US" altLang="zh-CN" sz="3200" b="1" smtClean="0">
                <a:solidFill>
                  <a:schemeClr val="accent2"/>
                </a:solidFill>
                <a:latin typeface="Cambria" panose="02040503050406030204" pitchFamily="18" charset="0"/>
              </a:rPr>
              <a:t>TÍNH CHẤT CỦA GIAO TÁC</a:t>
            </a:r>
            <a:endParaRPr lang="en-US" altLang="zh-CN" sz="3200" b="1" dirty="0">
              <a:solidFill>
                <a:schemeClr val="accent2"/>
              </a:solidFill>
              <a:latin typeface="Cambria" panose="02040503050406030204" pitchFamily="18" charset="0"/>
            </a:endParaRPr>
          </a:p>
        </p:txBody>
      </p:sp>
      <p:sp>
        <p:nvSpPr>
          <p:cNvPr id="8" name="文本框 7"/>
          <p:cNvSpPr txBox="1"/>
          <p:nvPr/>
        </p:nvSpPr>
        <p:spPr>
          <a:xfrm>
            <a:off x="5817300" y="3091749"/>
            <a:ext cx="6026009" cy="584775"/>
          </a:xfrm>
          <a:prstGeom prst="rect">
            <a:avLst/>
          </a:prstGeom>
          <a:noFill/>
        </p:spPr>
        <p:txBody>
          <a:bodyPr wrap="none" rtlCol="0">
            <a:spAutoFit/>
            <a:scene3d>
              <a:camera prst="orthographicFront"/>
              <a:lightRig rig="threePt" dir="t"/>
            </a:scene3d>
            <a:sp3d contourW="12700"/>
          </a:bodyPr>
          <a:lstStyle/>
          <a:p>
            <a:r>
              <a:rPr lang="en-US" altLang="zh-CN" sz="3200" b="1" smtClean="0">
                <a:solidFill>
                  <a:schemeClr val="accent2"/>
                </a:solidFill>
                <a:latin typeface="Cambria" panose="02040503050406030204" pitchFamily="18" charset="0"/>
              </a:rPr>
              <a:t>MÔ HÌNH GIAO TÁC TRONG SQL</a:t>
            </a:r>
            <a:endParaRPr lang="en-US" altLang="zh-CN" sz="3200" b="1" dirty="0">
              <a:solidFill>
                <a:schemeClr val="accent2"/>
              </a:solidFill>
              <a:latin typeface="Cambria" panose="02040503050406030204" pitchFamily="18" charset="0"/>
            </a:endParaRPr>
          </a:p>
        </p:txBody>
      </p:sp>
      <p:sp>
        <p:nvSpPr>
          <p:cNvPr id="11" name="文本框 10"/>
          <p:cNvSpPr txBox="1"/>
          <p:nvPr/>
        </p:nvSpPr>
        <p:spPr>
          <a:xfrm>
            <a:off x="5795488" y="3905649"/>
            <a:ext cx="4651210" cy="584775"/>
          </a:xfrm>
          <a:prstGeom prst="rect">
            <a:avLst/>
          </a:prstGeom>
          <a:noFill/>
        </p:spPr>
        <p:txBody>
          <a:bodyPr wrap="none" rtlCol="0">
            <a:spAutoFit/>
            <a:scene3d>
              <a:camera prst="orthographicFront"/>
              <a:lightRig rig="threePt" dir="t"/>
            </a:scene3d>
            <a:sp3d contourW="12700"/>
          </a:bodyPr>
          <a:lstStyle/>
          <a:p>
            <a:r>
              <a:rPr lang="en-US" altLang="zh-CN" sz="3200" b="1" smtClean="0">
                <a:solidFill>
                  <a:schemeClr val="accent2"/>
                </a:solidFill>
                <a:latin typeface="Cambria" panose="02040503050406030204" pitchFamily="18" charset="0"/>
              </a:rPr>
              <a:t>TRUY XUẤT ĐỒNG THỜI</a:t>
            </a:r>
            <a:endParaRPr lang="en-US" altLang="zh-CN" sz="3200" b="1" dirty="0">
              <a:solidFill>
                <a:schemeClr val="accent2"/>
              </a:solidFill>
              <a:latin typeface="Cambria" panose="02040503050406030204" pitchFamily="18" charset="0"/>
            </a:endParaRPr>
          </a:p>
        </p:txBody>
      </p:sp>
      <p:sp>
        <p:nvSpPr>
          <p:cNvPr id="16" name="文本框 15"/>
          <p:cNvSpPr txBox="1"/>
          <p:nvPr/>
        </p:nvSpPr>
        <p:spPr>
          <a:xfrm>
            <a:off x="4930519" y="2190562"/>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01.</a:t>
            </a:r>
          </a:p>
        </p:txBody>
      </p:sp>
      <p:sp>
        <p:nvSpPr>
          <p:cNvPr id="17" name="文本框 16"/>
          <p:cNvSpPr txBox="1"/>
          <p:nvPr/>
        </p:nvSpPr>
        <p:spPr>
          <a:xfrm>
            <a:off x="4930519" y="3020310"/>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02.</a:t>
            </a:r>
          </a:p>
        </p:txBody>
      </p:sp>
      <p:sp>
        <p:nvSpPr>
          <p:cNvPr id="18" name="文本框 17"/>
          <p:cNvSpPr txBox="1"/>
          <p:nvPr/>
        </p:nvSpPr>
        <p:spPr>
          <a:xfrm>
            <a:off x="4930519" y="3832666"/>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03.</a:t>
            </a:r>
          </a:p>
        </p:txBody>
      </p:sp>
    </p:spTree>
    <p:extLst>
      <p:ext uri="{BB962C8B-B14F-4D97-AF65-F5344CB8AC3E}">
        <p14:creationId xmlns:p14="http://schemas.microsoft.com/office/powerpoint/2010/main" val="1338095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3.3. </a:t>
            </a:r>
            <a:r>
              <a:rPr lang="en-US" sz="2800" b="1">
                <a:solidFill>
                  <a:schemeClr val="accent6">
                    <a:lumMod val="75000"/>
                  </a:schemeClr>
                </a:solidFill>
                <a:latin typeface="Calibri" panose="020F0502020204030204" pitchFamily="34" charset="0"/>
              </a:rPr>
              <a:t>Không thể đọc lại (Unrepeatable Read)</a:t>
            </a:r>
            <a:endParaRPr lang="zh-CN" altLang="en-US" sz="2800" b="1" dirty="0">
              <a:solidFill>
                <a:schemeClr val="accent6">
                  <a:lumMod val="75000"/>
                </a:schemeClr>
              </a:solidFill>
              <a:latin typeface="Calibri" panose="020F0502020204030204" pitchFamily="34" charset="0"/>
            </a:endParaRPr>
          </a:p>
        </p:txBody>
      </p:sp>
      <p:sp>
        <p:nvSpPr>
          <p:cNvPr id="29" name="Content Placeholder 3"/>
          <p:cNvSpPr txBox="1">
            <a:spLocks/>
          </p:cNvSpPr>
          <p:nvPr/>
        </p:nvSpPr>
        <p:spPr>
          <a:xfrm>
            <a:off x="2005020" y="1443048"/>
            <a:ext cx="8534400" cy="4258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5" name="Content Placeholder 3"/>
          <p:cNvSpPr txBox="1">
            <a:spLocks/>
          </p:cNvSpPr>
          <p:nvPr/>
        </p:nvSpPr>
        <p:spPr>
          <a:xfrm>
            <a:off x="2013673" y="1532740"/>
            <a:ext cx="8534400" cy="49470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39" name="Content Placeholder 3"/>
          <p:cNvSpPr txBox="1">
            <a:spLocks/>
          </p:cNvSpPr>
          <p:nvPr/>
        </p:nvSpPr>
        <p:spPr>
          <a:xfrm>
            <a:off x="1983690" y="1487770"/>
            <a:ext cx="8534400" cy="5334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11" name="Content Placeholder 3"/>
          <p:cNvSpPr txBox="1">
            <a:spLocks/>
          </p:cNvSpPr>
          <p:nvPr/>
        </p:nvSpPr>
        <p:spPr>
          <a:xfrm>
            <a:off x="2005020" y="1443048"/>
            <a:ext cx="8534400" cy="41235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a:t>Giả sử hệ thống thực hiện P</a:t>
            </a:r>
            <a:r>
              <a:rPr lang="en-US" baseline="-25000"/>
              <a:t>1</a:t>
            </a:r>
            <a:r>
              <a:rPr lang="en-US"/>
              <a:t> và P</a:t>
            </a:r>
            <a:r>
              <a:rPr lang="en-US" baseline="-25000"/>
              <a:t>2</a:t>
            </a:r>
            <a:r>
              <a:rPr lang="en-US"/>
              <a:t> </a:t>
            </a:r>
            <a:r>
              <a:rPr lang="en-US" smtClean="0"/>
              <a:t>theo thứ tự sau:</a:t>
            </a:r>
            <a:endParaRPr lang="en-US" dirty="0" smtClean="0"/>
          </a:p>
          <a:p>
            <a:endParaRPr lang="en-US" dirty="0" smtClean="0"/>
          </a:p>
          <a:p>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731738901"/>
              </p:ext>
            </p:extLst>
          </p:nvPr>
        </p:nvGraphicFramePr>
        <p:xfrm>
          <a:off x="2055836" y="2279054"/>
          <a:ext cx="8128000" cy="3169920"/>
        </p:xfrm>
        <a:graphic>
          <a:graphicData uri="http://schemas.openxmlformats.org/drawingml/2006/table">
            <a:tbl>
              <a:tblPr firstRow="1" bandRow="1">
                <a:tableStyleId>{5940675A-B579-460E-94D1-54222C63F5DA}</a:tableStyleId>
              </a:tblPr>
              <a:tblGrid>
                <a:gridCol w="1106384">
                  <a:extLst>
                    <a:ext uri="{9D8B030D-6E8A-4147-A177-3AD203B41FA5}">
                      <a16:colId xmlns:a16="http://schemas.microsoft.com/office/drawing/2014/main" val="20000"/>
                    </a:ext>
                  </a:extLst>
                </a:gridCol>
                <a:gridCol w="2341916">
                  <a:extLst>
                    <a:ext uri="{9D8B030D-6E8A-4147-A177-3AD203B41FA5}">
                      <a16:colId xmlns:a16="http://schemas.microsoft.com/office/drawing/2014/main" val="20001"/>
                    </a:ext>
                  </a:extLst>
                </a:gridCol>
                <a:gridCol w="2339850">
                  <a:extLst>
                    <a:ext uri="{9D8B030D-6E8A-4147-A177-3AD203B41FA5}">
                      <a16:colId xmlns:a16="http://schemas.microsoft.com/office/drawing/2014/main" val="20002"/>
                    </a:ext>
                  </a:extLst>
                </a:gridCol>
                <a:gridCol w="2339850">
                  <a:extLst>
                    <a:ext uri="{9D8B030D-6E8A-4147-A177-3AD203B41FA5}">
                      <a16:colId xmlns:a16="http://schemas.microsoft.com/office/drawing/2014/main" val="20003"/>
                    </a:ext>
                  </a:extLst>
                </a:gridCol>
              </a:tblGrid>
              <a:tr h="370840">
                <a:tc>
                  <a:txBody>
                    <a:bodyPr/>
                    <a:lstStyle/>
                    <a:p>
                      <a:pPr algn="ctr"/>
                      <a:r>
                        <a:rPr lang="en-US" sz="2000" smtClean="0"/>
                        <a:t>A=40</a:t>
                      </a:r>
                      <a:endParaRPr lang="en-US" sz="2000"/>
                    </a:p>
                  </a:txBody>
                  <a:tcPr anchor="ctr"/>
                </a:tc>
                <a:tc>
                  <a:txBody>
                    <a:bodyPr/>
                    <a:lstStyle/>
                    <a:p>
                      <a:pPr algn="ctr"/>
                      <a:r>
                        <a:rPr lang="en-US" sz="2000" smtClean="0"/>
                        <a:t>P</a:t>
                      </a:r>
                      <a:r>
                        <a:rPr lang="en-US" sz="2000" baseline="-25000" smtClean="0"/>
                        <a:t>1</a:t>
                      </a:r>
                      <a:endParaRPr lang="en-US" sz="2000" baseline="-25000"/>
                    </a:p>
                  </a:txBody>
                  <a:tcPr anchor="ctr"/>
                </a:tc>
                <a:tc>
                  <a:txBody>
                    <a:bodyPr/>
                    <a:lstStyle/>
                    <a:p>
                      <a:pPr algn="ctr"/>
                      <a:r>
                        <a:rPr lang="en-US" sz="2000" smtClean="0"/>
                        <a:t>P</a:t>
                      </a:r>
                      <a:r>
                        <a:rPr lang="en-US" sz="2000" baseline="-25000" smtClean="0"/>
                        <a:t>2</a:t>
                      </a:r>
                      <a:endParaRPr lang="en-US" sz="2000" baseline="-25000"/>
                    </a:p>
                  </a:txBody>
                  <a:tcPr anchor="ctr"/>
                </a:tc>
                <a:tc>
                  <a:txBody>
                    <a:bodyPr/>
                    <a:lstStyle/>
                    <a:p>
                      <a:pPr algn="ctr"/>
                      <a:endParaRPr lang="en-US" sz="2000" baseline="-25000"/>
                    </a:p>
                  </a:txBody>
                  <a:tcPr anchor="ctr"/>
                </a:tc>
                <a:extLst>
                  <a:ext uri="{0D108BD9-81ED-4DB2-BD59-A6C34878D82A}">
                    <a16:rowId xmlns:a16="http://schemas.microsoft.com/office/drawing/2014/main" val="10000"/>
                  </a:ext>
                </a:extLst>
              </a:tr>
              <a:tr h="370840">
                <a:tc>
                  <a:txBody>
                    <a:bodyPr/>
                    <a:lstStyle/>
                    <a:p>
                      <a:pPr algn="ctr"/>
                      <a:r>
                        <a:rPr lang="en-US" sz="2000" smtClean="0"/>
                        <a:t>T</a:t>
                      </a:r>
                      <a:r>
                        <a:rPr lang="en-US" sz="2000" baseline="-25000" smtClean="0"/>
                        <a:t>1</a:t>
                      </a:r>
                      <a:endParaRPr lang="en-US" sz="2000" baseline="-25000"/>
                    </a:p>
                  </a:txBody>
                  <a:tcPr anchor="ctr"/>
                </a:tc>
                <a:tc>
                  <a:txBody>
                    <a:bodyPr/>
                    <a:lstStyle/>
                    <a:p>
                      <a:r>
                        <a:rPr lang="en-US" sz="2000" smtClean="0"/>
                        <a:t>Read(A)</a:t>
                      </a:r>
                      <a:endParaRPr lang="en-US" sz="2000"/>
                    </a:p>
                  </a:txBody>
                  <a:tcPr/>
                </a:tc>
                <a:tc>
                  <a:txBody>
                    <a:bodyPr/>
                    <a:lstStyle/>
                    <a:p>
                      <a:endParaRPr lang="en-US" sz="2000"/>
                    </a:p>
                  </a:txBody>
                  <a:tcPr/>
                </a:tc>
                <a:tc>
                  <a:txBody>
                    <a:bodyPr/>
                    <a:lstStyle/>
                    <a:p>
                      <a:endParaRPr lang="en-US" sz="2000"/>
                    </a:p>
                  </a:txBody>
                  <a:tcPr/>
                </a:tc>
                <a:extLst>
                  <a:ext uri="{0D108BD9-81ED-4DB2-BD59-A6C34878D82A}">
                    <a16:rowId xmlns:a16="http://schemas.microsoft.com/office/drawing/2014/main" val="10001"/>
                  </a:ext>
                </a:extLst>
              </a:tr>
              <a:tr h="370840">
                <a:tc>
                  <a:txBody>
                    <a:bodyPr/>
                    <a:lstStyle/>
                    <a:p>
                      <a:pPr algn="ctr"/>
                      <a:r>
                        <a:rPr lang="en-US" sz="2000" smtClean="0"/>
                        <a:t>T</a:t>
                      </a:r>
                      <a:r>
                        <a:rPr lang="en-US" sz="2000" baseline="-25000" smtClean="0"/>
                        <a:t>2</a:t>
                      </a:r>
                      <a:endParaRPr lang="en-US" sz="2000" baseline="-25000"/>
                    </a:p>
                  </a:txBody>
                  <a:tcPr anchor="ctr"/>
                </a:tc>
                <a:tc>
                  <a:txBody>
                    <a:bodyPr/>
                    <a:lstStyle/>
                    <a:p>
                      <a:endParaRPr lang="en-US" sz="2000"/>
                    </a:p>
                  </a:txBody>
                  <a:tcPr/>
                </a:tc>
                <a:tc>
                  <a:txBody>
                    <a:bodyPr/>
                    <a:lstStyle/>
                    <a:p>
                      <a:r>
                        <a:rPr lang="en-US" sz="2000" smtClean="0"/>
                        <a:t>Read(A)</a:t>
                      </a:r>
                      <a:endParaRPr lang="en-US" sz="2000"/>
                    </a:p>
                  </a:txBody>
                  <a:tcPr/>
                </a:tc>
                <a:tc>
                  <a:txBody>
                    <a:bodyPr/>
                    <a:lstStyle/>
                    <a:p>
                      <a:r>
                        <a:rPr lang="en-US" sz="2000" smtClean="0"/>
                        <a:t>A=40</a:t>
                      </a:r>
                      <a:endParaRPr lang="en-US" sz="2000"/>
                    </a:p>
                  </a:txBody>
                  <a:tcPr/>
                </a:tc>
                <a:extLst>
                  <a:ext uri="{0D108BD9-81ED-4DB2-BD59-A6C34878D82A}">
                    <a16:rowId xmlns:a16="http://schemas.microsoft.com/office/drawing/2014/main" val="10002"/>
                  </a:ext>
                </a:extLst>
              </a:tr>
              <a:tr h="370840">
                <a:tc>
                  <a:txBody>
                    <a:bodyPr/>
                    <a:lstStyle/>
                    <a:p>
                      <a:pPr algn="ctr"/>
                      <a:r>
                        <a:rPr lang="en-US" sz="2000" smtClean="0"/>
                        <a:t>T</a:t>
                      </a:r>
                      <a:r>
                        <a:rPr lang="en-US" sz="2000" baseline="-25000" smtClean="0"/>
                        <a:t>3</a:t>
                      </a:r>
                      <a:endParaRPr lang="en-US" sz="2000" baseline="-250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t>A:=A+10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smtClean="0"/>
                    </a:p>
                  </a:txBody>
                  <a:tcPr/>
                </a:tc>
                <a:extLst>
                  <a:ext uri="{0D108BD9-81ED-4DB2-BD59-A6C34878D82A}">
                    <a16:rowId xmlns:a16="http://schemas.microsoft.com/office/drawing/2014/main" val="10003"/>
                  </a:ext>
                </a:extLst>
              </a:tr>
              <a:tr h="370840">
                <a:tc>
                  <a:txBody>
                    <a:bodyPr/>
                    <a:lstStyle/>
                    <a:p>
                      <a:pPr algn="ctr"/>
                      <a:r>
                        <a:rPr lang="en-US" sz="2000" smtClean="0"/>
                        <a:t>T</a:t>
                      </a:r>
                      <a:r>
                        <a:rPr lang="en-US" sz="2000" baseline="-25000" smtClean="0"/>
                        <a:t>4</a:t>
                      </a:r>
                      <a:endParaRPr lang="en-US" sz="2000" baseline="-25000"/>
                    </a:p>
                  </a:txBody>
                  <a:tcPr anchor="ctr"/>
                </a:tc>
                <a:tc>
                  <a:txBody>
                    <a:bodyPr/>
                    <a:lstStyle/>
                    <a:p>
                      <a:endParaRPr 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t>Print(A)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t>A=40</a:t>
                      </a:r>
                    </a:p>
                  </a:txBody>
                  <a:tcPr/>
                </a:tc>
                <a:extLst>
                  <a:ext uri="{0D108BD9-81ED-4DB2-BD59-A6C34878D82A}">
                    <a16:rowId xmlns:a16="http://schemas.microsoft.com/office/drawing/2014/main" val="10004"/>
                  </a:ext>
                </a:extLst>
              </a:tr>
              <a:tr h="370840">
                <a:tc>
                  <a:txBody>
                    <a:bodyPr/>
                    <a:lstStyle/>
                    <a:p>
                      <a:pPr algn="ctr"/>
                      <a:r>
                        <a:rPr lang="en-US" sz="2000" smtClean="0"/>
                        <a:t>T</a:t>
                      </a:r>
                      <a:r>
                        <a:rPr lang="en-US" sz="2000" baseline="-25000" smtClean="0"/>
                        <a:t>5</a:t>
                      </a:r>
                      <a:endParaRPr lang="en-US" sz="2000" baseline="-25000"/>
                    </a:p>
                  </a:txBody>
                  <a:tcPr anchor="ctr"/>
                </a:tc>
                <a:tc>
                  <a:txBody>
                    <a:bodyPr/>
                    <a:lstStyle/>
                    <a:p>
                      <a:r>
                        <a:rPr lang="en-US" sz="2000" smtClean="0"/>
                        <a:t>Write(A)</a:t>
                      </a:r>
                      <a:endParaRPr lang="en-US" sz="2000"/>
                    </a:p>
                  </a:txBody>
                  <a:tcPr/>
                </a:tc>
                <a:tc>
                  <a:txBody>
                    <a:bodyPr/>
                    <a:lstStyle/>
                    <a:p>
                      <a:endParaRPr lang="en-US" sz="2000"/>
                    </a:p>
                  </a:txBody>
                  <a:tcPr/>
                </a:tc>
                <a:tc>
                  <a:txBody>
                    <a:bodyPr/>
                    <a:lstStyle/>
                    <a:p>
                      <a:endParaRPr lang="en-US" sz="2000"/>
                    </a:p>
                  </a:txBody>
                  <a:tcPr/>
                </a:tc>
                <a:extLst>
                  <a:ext uri="{0D108BD9-81ED-4DB2-BD59-A6C34878D82A}">
                    <a16:rowId xmlns:a16="http://schemas.microsoft.com/office/drawing/2014/main" val="10005"/>
                  </a:ext>
                </a:extLst>
              </a:tr>
              <a:tr h="370840">
                <a:tc>
                  <a:txBody>
                    <a:bodyPr/>
                    <a:lstStyle/>
                    <a:p>
                      <a:pPr algn="ctr"/>
                      <a:r>
                        <a:rPr lang="en-US" sz="2000" smtClean="0"/>
                        <a:t>T</a:t>
                      </a:r>
                      <a:r>
                        <a:rPr lang="en-US" sz="2000" baseline="-25000" smtClean="0"/>
                        <a:t>6</a:t>
                      </a:r>
                      <a:endParaRPr lang="en-US" sz="2000" baseline="-250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t>Read(A)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t>A=50</a:t>
                      </a:r>
                    </a:p>
                  </a:txBody>
                  <a:tcPr/>
                </a:tc>
                <a:extLst>
                  <a:ext uri="{0D108BD9-81ED-4DB2-BD59-A6C34878D82A}">
                    <a16:rowId xmlns:a16="http://schemas.microsoft.com/office/drawing/2014/main" val="100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mtClean="0"/>
                        <a:t>T</a:t>
                      </a:r>
                      <a:r>
                        <a:rPr lang="en-US" sz="2000" baseline="-25000" smtClean="0"/>
                        <a:t>7</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t>Print(A)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mtClean="0"/>
                        <a:t>A=50</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6003571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3.3. </a:t>
            </a:r>
            <a:r>
              <a:rPr lang="en-US" sz="2800" b="1">
                <a:solidFill>
                  <a:schemeClr val="accent6">
                    <a:lumMod val="75000"/>
                  </a:schemeClr>
                </a:solidFill>
                <a:latin typeface="Calibri" panose="020F0502020204030204" pitchFamily="34" charset="0"/>
              </a:rPr>
              <a:t>Không thể đọc lại (Unrepeatable Read)</a:t>
            </a:r>
            <a:endParaRPr lang="zh-CN" altLang="en-US" sz="2800" b="1" dirty="0">
              <a:solidFill>
                <a:schemeClr val="accent6">
                  <a:lumMod val="75000"/>
                </a:schemeClr>
              </a:solidFill>
              <a:latin typeface="Calibri" panose="020F0502020204030204" pitchFamily="34" charset="0"/>
            </a:endParaRPr>
          </a:p>
        </p:txBody>
      </p:sp>
      <p:sp>
        <p:nvSpPr>
          <p:cNvPr id="29" name="Content Placeholder 3"/>
          <p:cNvSpPr txBox="1">
            <a:spLocks/>
          </p:cNvSpPr>
          <p:nvPr/>
        </p:nvSpPr>
        <p:spPr>
          <a:xfrm>
            <a:off x="2005020" y="1443048"/>
            <a:ext cx="8534400" cy="4258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5" name="Content Placeholder 3"/>
          <p:cNvSpPr txBox="1">
            <a:spLocks/>
          </p:cNvSpPr>
          <p:nvPr/>
        </p:nvSpPr>
        <p:spPr>
          <a:xfrm>
            <a:off x="2013673" y="1532740"/>
            <a:ext cx="8534400" cy="49470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39" name="Content Placeholder 3"/>
          <p:cNvSpPr txBox="1">
            <a:spLocks/>
          </p:cNvSpPr>
          <p:nvPr/>
        </p:nvSpPr>
        <p:spPr>
          <a:xfrm>
            <a:off x="1983690" y="1487770"/>
            <a:ext cx="8534400" cy="5334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11" name="Content Placeholder 3"/>
          <p:cNvSpPr txBox="1">
            <a:spLocks/>
          </p:cNvSpPr>
          <p:nvPr/>
        </p:nvSpPr>
        <p:spPr>
          <a:xfrm>
            <a:off x="2005020" y="1443048"/>
            <a:ext cx="8534400" cy="4123563"/>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smtClean="0"/>
              <a:t>P</a:t>
            </a:r>
            <a:r>
              <a:rPr lang="en-US" sz="2800" baseline="-25000"/>
              <a:t>2</a:t>
            </a:r>
            <a:r>
              <a:rPr lang="en-US" sz="2800" smtClean="0"/>
              <a:t> đọc A hai lần cho ra kết quả khác nhau. </a:t>
            </a:r>
          </a:p>
          <a:p>
            <a:pPr>
              <a:lnSpc>
                <a:spcPct val="150000"/>
              </a:lnSpc>
            </a:pPr>
            <a:r>
              <a:rPr lang="vi-VN" sz="2800" smtClean="0"/>
              <a:t>Tron</a:t>
            </a:r>
            <a:r>
              <a:rPr lang="en-US" sz="2800"/>
              <a:t>g </a:t>
            </a:r>
            <a:r>
              <a:rPr lang="vi-VN" sz="2800"/>
              <a:t>một</a:t>
            </a:r>
            <a:r>
              <a:rPr lang="en-US" sz="2800"/>
              <a:t> </a:t>
            </a:r>
            <a:r>
              <a:rPr lang="vi-VN" sz="2800"/>
              <a:t>giao</a:t>
            </a:r>
            <a:r>
              <a:rPr lang="en-US" sz="2800"/>
              <a:t> </a:t>
            </a:r>
            <a:r>
              <a:rPr lang="vi-VN" sz="2800"/>
              <a:t>tác</a:t>
            </a:r>
            <a:r>
              <a:rPr lang="en-US" sz="2800"/>
              <a:t> </a:t>
            </a:r>
            <a:r>
              <a:rPr lang="vi-VN" sz="2800"/>
              <a:t>mà  các  lầ</a:t>
            </a:r>
            <a:r>
              <a:rPr lang="en-US" sz="2800"/>
              <a:t>n </a:t>
            </a:r>
            <a:r>
              <a:rPr lang="vi-VN" sz="2800"/>
              <a:t>đọc</a:t>
            </a:r>
            <a:r>
              <a:rPr lang="en-US" sz="2800"/>
              <a:t> </a:t>
            </a:r>
            <a:r>
              <a:rPr lang="vi-VN" sz="2800"/>
              <a:t>cùn</a:t>
            </a:r>
            <a:r>
              <a:rPr lang="en-US" sz="2800"/>
              <a:t>g</a:t>
            </a:r>
            <a:r>
              <a:rPr lang="vi-VN" sz="2800"/>
              <a:t>  đơn  vị</a:t>
            </a:r>
            <a:r>
              <a:rPr lang="en-US" sz="2800"/>
              <a:t> </a:t>
            </a:r>
            <a:r>
              <a:rPr lang="vi-VN" sz="2800"/>
              <a:t>dữ  liệu  cho  kết</a:t>
            </a:r>
            <a:r>
              <a:rPr lang="en-US" sz="2800"/>
              <a:t> q</a:t>
            </a:r>
            <a:r>
              <a:rPr lang="vi-VN" sz="2800"/>
              <a:t>uả khác</a:t>
            </a:r>
            <a:r>
              <a:rPr lang="en-US" sz="2800"/>
              <a:t> n</a:t>
            </a:r>
            <a:r>
              <a:rPr lang="vi-VN" sz="2800" smtClean="0"/>
              <a:t>hau</a:t>
            </a:r>
            <a:r>
              <a:rPr lang="en-US" sz="2800" smtClean="0"/>
              <a:t>, trường hợp này gọi là </a:t>
            </a:r>
            <a:r>
              <a:rPr lang="en-US" sz="2800" i="1" smtClean="0"/>
              <a:t>l</a:t>
            </a:r>
            <a:r>
              <a:rPr lang="vi-VN" sz="2800" i="1" smtClean="0"/>
              <a:t>ỗi</a:t>
            </a:r>
            <a:r>
              <a:rPr lang="en-US" sz="2800" i="1" smtClean="0"/>
              <a:t> </a:t>
            </a:r>
            <a:r>
              <a:rPr lang="vi-VN" sz="2800" i="1"/>
              <a:t>không  đọc  lại  được  dữ  </a:t>
            </a:r>
            <a:r>
              <a:rPr lang="vi-VN" sz="2800" i="1" smtClean="0"/>
              <a:t>liệu</a:t>
            </a:r>
            <a:r>
              <a:rPr lang="en-US" sz="2800" i="1" smtClean="0"/>
              <a:t>.</a:t>
            </a:r>
            <a:r>
              <a:rPr lang="en-US" sz="2800" smtClean="0"/>
              <a:t> </a:t>
            </a:r>
            <a:endParaRPr lang="en-US" dirty="0" smtClean="0"/>
          </a:p>
          <a:p>
            <a:endParaRPr lang="en-US" dirty="0" smtClean="0"/>
          </a:p>
          <a:p>
            <a:endParaRPr lang="en-US" dirty="0"/>
          </a:p>
        </p:txBody>
      </p:sp>
    </p:spTree>
    <p:extLst>
      <p:ext uri="{BB962C8B-B14F-4D97-AF65-F5344CB8AC3E}">
        <p14:creationId xmlns:p14="http://schemas.microsoft.com/office/powerpoint/2010/main" val="100862867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3.4. </a:t>
            </a:r>
            <a:r>
              <a:rPr lang="en-US" sz="2800" b="1">
                <a:solidFill>
                  <a:schemeClr val="accent6">
                    <a:lumMod val="75000"/>
                  </a:schemeClr>
                </a:solidFill>
                <a:latin typeface="Calibri" panose="020F0502020204030204" pitchFamily="34" charset="0"/>
              </a:rPr>
              <a:t>Bóng ma dữ liệu (Phantom)</a:t>
            </a:r>
            <a:endParaRPr lang="zh-CN" altLang="en-US" sz="2800" b="1" dirty="0">
              <a:solidFill>
                <a:schemeClr val="accent6">
                  <a:lumMod val="75000"/>
                </a:schemeClr>
              </a:solidFill>
              <a:latin typeface="Calibri" panose="020F0502020204030204" pitchFamily="34" charset="0"/>
            </a:endParaRPr>
          </a:p>
        </p:txBody>
      </p:sp>
      <p:sp>
        <p:nvSpPr>
          <p:cNvPr id="29" name="Content Placeholder 3"/>
          <p:cNvSpPr txBox="1">
            <a:spLocks/>
          </p:cNvSpPr>
          <p:nvPr/>
        </p:nvSpPr>
        <p:spPr>
          <a:xfrm>
            <a:off x="2005020" y="1443048"/>
            <a:ext cx="8534400" cy="4258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5" name="Content Placeholder 3"/>
          <p:cNvSpPr txBox="1">
            <a:spLocks/>
          </p:cNvSpPr>
          <p:nvPr/>
        </p:nvSpPr>
        <p:spPr>
          <a:xfrm>
            <a:off x="2013673" y="1532740"/>
            <a:ext cx="8534400" cy="49470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39" name="Content Placeholder 3"/>
          <p:cNvSpPr txBox="1">
            <a:spLocks/>
          </p:cNvSpPr>
          <p:nvPr/>
        </p:nvSpPr>
        <p:spPr>
          <a:xfrm>
            <a:off x="1983690" y="1487770"/>
            <a:ext cx="8534400" cy="5334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4" name="Content Placeholder 3"/>
          <p:cNvSpPr txBox="1">
            <a:spLocks/>
          </p:cNvSpPr>
          <p:nvPr/>
        </p:nvSpPr>
        <p:spPr>
          <a:xfrm>
            <a:off x="2133595" y="1547730"/>
            <a:ext cx="8534400" cy="5334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6"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vi-VN" sz="2800"/>
              <a:t>Xét 2 giao tác </a:t>
            </a:r>
            <a:r>
              <a:rPr lang="en-US" sz="2800" smtClean="0"/>
              <a:t>P</a:t>
            </a:r>
            <a:r>
              <a:rPr lang="vi-VN" sz="2800" baseline="-25000" smtClean="0"/>
              <a:t>1</a:t>
            </a:r>
            <a:r>
              <a:rPr lang="vi-VN" sz="2800" smtClean="0"/>
              <a:t> </a:t>
            </a:r>
            <a:r>
              <a:rPr lang="vi-VN" sz="2800"/>
              <a:t>và </a:t>
            </a:r>
            <a:r>
              <a:rPr lang="en-US" sz="2800" smtClean="0"/>
              <a:t>P</a:t>
            </a:r>
            <a:r>
              <a:rPr lang="vi-VN" sz="2800" baseline="-25000" smtClean="0"/>
              <a:t>2</a:t>
            </a:r>
            <a:r>
              <a:rPr lang="vi-VN" sz="2800" smtClean="0"/>
              <a:t> </a:t>
            </a:r>
            <a:r>
              <a:rPr lang="vi-VN" sz="2800"/>
              <a:t>được xử lý đồng </a:t>
            </a:r>
            <a:r>
              <a:rPr lang="vi-VN" sz="2800" smtClean="0"/>
              <a:t>thời</a:t>
            </a:r>
            <a:endParaRPr lang="en-US" sz="2800"/>
          </a:p>
          <a:p>
            <a:pPr marL="320040" lvl="1" indent="0">
              <a:buNone/>
            </a:pPr>
            <a:r>
              <a:rPr lang="vi-VN" smtClean="0"/>
              <a:t> </a:t>
            </a:r>
            <a:r>
              <a:rPr lang="vi-VN"/>
              <a:t/>
            </a:r>
            <a:br>
              <a:rPr lang="vi-VN"/>
            </a:br>
            <a:endParaRPr lang="en-US" dirty="0" smtClean="0"/>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875119271"/>
              </p:ext>
            </p:extLst>
          </p:nvPr>
        </p:nvGraphicFramePr>
        <p:xfrm>
          <a:off x="2013673" y="2228653"/>
          <a:ext cx="9247885" cy="4267200"/>
        </p:xfrm>
        <a:graphic>
          <a:graphicData uri="http://schemas.openxmlformats.org/drawingml/2006/table">
            <a:tbl>
              <a:tblPr firstRow="1" bandRow="1">
                <a:tableStyleId>{5940675A-B579-460E-94D1-54222C63F5DA}</a:tableStyleId>
              </a:tblPr>
              <a:tblGrid>
                <a:gridCol w="1419338">
                  <a:extLst>
                    <a:ext uri="{9D8B030D-6E8A-4147-A177-3AD203B41FA5}">
                      <a16:colId xmlns:a16="http://schemas.microsoft.com/office/drawing/2014/main" val="20000"/>
                    </a:ext>
                  </a:extLst>
                </a:gridCol>
                <a:gridCol w="2644662">
                  <a:extLst>
                    <a:ext uri="{9D8B030D-6E8A-4147-A177-3AD203B41FA5}">
                      <a16:colId xmlns:a16="http://schemas.microsoft.com/office/drawing/2014/main" val="20001"/>
                    </a:ext>
                  </a:extLst>
                </a:gridCol>
                <a:gridCol w="2536938">
                  <a:extLst>
                    <a:ext uri="{9D8B030D-6E8A-4147-A177-3AD203B41FA5}">
                      <a16:colId xmlns:a16="http://schemas.microsoft.com/office/drawing/2014/main" val="20002"/>
                    </a:ext>
                  </a:extLst>
                </a:gridCol>
                <a:gridCol w="2646947">
                  <a:extLst>
                    <a:ext uri="{9D8B030D-6E8A-4147-A177-3AD203B41FA5}">
                      <a16:colId xmlns:a16="http://schemas.microsoft.com/office/drawing/2014/main" val="20003"/>
                    </a:ext>
                  </a:extLst>
                </a:gridCol>
              </a:tblGrid>
              <a:tr h="370840">
                <a:tc>
                  <a:txBody>
                    <a:bodyPr/>
                    <a:lstStyle/>
                    <a:p>
                      <a:pPr algn="ctr"/>
                      <a:r>
                        <a:rPr lang="en-US" sz="2000" smtClean="0"/>
                        <a:t>A=60, B=40</a:t>
                      </a:r>
                      <a:endParaRPr lang="en-US" sz="2000"/>
                    </a:p>
                  </a:txBody>
                  <a:tcPr anchor="ctr"/>
                </a:tc>
                <a:tc>
                  <a:txBody>
                    <a:bodyPr/>
                    <a:lstStyle/>
                    <a:p>
                      <a:pPr algn="ctr"/>
                      <a:r>
                        <a:rPr lang="en-US" sz="2000" smtClean="0"/>
                        <a:t>P</a:t>
                      </a:r>
                      <a:r>
                        <a:rPr lang="en-US" sz="2000" baseline="-25000" smtClean="0"/>
                        <a:t>1</a:t>
                      </a:r>
                      <a:endParaRPr lang="en-US" sz="2000" baseline="-25000"/>
                    </a:p>
                  </a:txBody>
                  <a:tcPr anchor="ctr"/>
                </a:tc>
                <a:tc>
                  <a:txBody>
                    <a:bodyPr/>
                    <a:lstStyle/>
                    <a:p>
                      <a:pPr algn="ctr"/>
                      <a:r>
                        <a:rPr lang="en-US" sz="2000" smtClean="0"/>
                        <a:t>P</a:t>
                      </a:r>
                      <a:r>
                        <a:rPr lang="en-US" sz="2000" baseline="-25000" smtClean="0"/>
                        <a:t>2</a:t>
                      </a:r>
                      <a:endParaRPr lang="en-US" sz="2000"/>
                    </a:p>
                  </a:txBody>
                  <a:tcPr anchor="ctr"/>
                </a:tc>
                <a:tc>
                  <a:txBody>
                    <a:bodyPr/>
                    <a:lstStyle/>
                    <a:p>
                      <a:pPr algn="ctr"/>
                      <a:endParaRPr lang="en-US" sz="2000"/>
                    </a:p>
                  </a:txBody>
                  <a:tcPr anchor="ctr"/>
                </a:tc>
                <a:extLst>
                  <a:ext uri="{0D108BD9-81ED-4DB2-BD59-A6C34878D82A}">
                    <a16:rowId xmlns:a16="http://schemas.microsoft.com/office/drawing/2014/main" val="10000"/>
                  </a:ext>
                </a:extLst>
              </a:tr>
              <a:tr h="370840">
                <a:tc>
                  <a:txBody>
                    <a:bodyPr/>
                    <a:lstStyle/>
                    <a:p>
                      <a:pPr algn="ctr"/>
                      <a:r>
                        <a:rPr lang="en-US" sz="2000" smtClean="0"/>
                        <a:t>T</a:t>
                      </a:r>
                      <a:r>
                        <a:rPr lang="en-US" sz="2000" baseline="-25000" smtClean="0"/>
                        <a:t>1</a:t>
                      </a:r>
                      <a:endParaRPr lang="en-US" sz="2000" baseline="-25000"/>
                    </a:p>
                  </a:txBody>
                  <a:tcPr/>
                </a:tc>
                <a:tc>
                  <a:txBody>
                    <a:bodyPr/>
                    <a:lstStyle/>
                    <a:p>
                      <a:r>
                        <a:rPr lang="en-US" sz="2000" smtClean="0"/>
                        <a:t>Read(A)</a:t>
                      </a:r>
                      <a:endParaRPr lang="en-US" sz="2000"/>
                    </a:p>
                  </a:txBody>
                  <a:tcPr/>
                </a:tc>
                <a:tc>
                  <a:txBody>
                    <a:bodyPr/>
                    <a:lstStyle/>
                    <a:p>
                      <a:endParaRPr lang="en-US" sz="2000"/>
                    </a:p>
                  </a:txBody>
                  <a:tcPr/>
                </a:tc>
                <a:tc>
                  <a:txBody>
                    <a:bodyPr/>
                    <a:lstStyle/>
                    <a:p>
                      <a:r>
                        <a:rPr lang="en-US" sz="2000" smtClean="0"/>
                        <a:t>A=60</a:t>
                      </a:r>
                      <a:endParaRPr lang="en-US" sz="2000"/>
                    </a:p>
                  </a:txBody>
                  <a:tcPr/>
                </a:tc>
                <a:extLst>
                  <a:ext uri="{0D108BD9-81ED-4DB2-BD59-A6C34878D82A}">
                    <a16:rowId xmlns:a16="http://schemas.microsoft.com/office/drawing/2014/main" val="10001"/>
                  </a:ext>
                </a:extLst>
              </a:tr>
              <a:tr h="370840">
                <a:tc>
                  <a:txBody>
                    <a:bodyPr/>
                    <a:lstStyle/>
                    <a:p>
                      <a:pPr algn="ctr"/>
                      <a:r>
                        <a:rPr lang="en-US" sz="2000" smtClean="0"/>
                        <a:t>T</a:t>
                      </a:r>
                      <a:r>
                        <a:rPr lang="en-US" sz="2000" baseline="-25000" smtClean="0"/>
                        <a:t>2</a:t>
                      </a:r>
                      <a:endParaRPr lang="en-US" sz="2000"/>
                    </a:p>
                  </a:txBody>
                  <a:tcPr/>
                </a:tc>
                <a:tc>
                  <a:txBody>
                    <a:bodyPr/>
                    <a:lstStyle/>
                    <a:p>
                      <a:r>
                        <a:rPr lang="en-US" sz="2000" smtClean="0"/>
                        <a:t>A:=A-50</a:t>
                      </a:r>
                      <a:endParaRPr lang="en-US" sz="2000"/>
                    </a:p>
                  </a:txBody>
                  <a:tcPr/>
                </a:tc>
                <a:tc>
                  <a:txBody>
                    <a:bodyPr/>
                    <a:lstStyle/>
                    <a:p>
                      <a:endParaRPr lang="en-US" sz="2000"/>
                    </a:p>
                  </a:txBody>
                  <a:tcPr/>
                </a:tc>
                <a:tc>
                  <a:txBody>
                    <a:bodyPr/>
                    <a:lstStyle/>
                    <a:p>
                      <a:endParaRPr lang="en-US" sz="2000"/>
                    </a:p>
                  </a:txBody>
                  <a:tcPr/>
                </a:tc>
                <a:extLst>
                  <a:ext uri="{0D108BD9-81ED-4DB2-BD59-A6C34878D82A}">
                    <a16:rowId xmlns:a16="http://schemas.microsoft.com/office/drawing/2014/main" val="10002"/>
                  </a:ext>
                </a:extLst>
              </a:tr>
              <a:tr h="370840">
                <a:tc>
                  <a:txBody>
                    <a:bodyPr/>
                    <a:lstStyle/>
                    <a:p>
                      <a:pPr algn="ctr"/>
                      <a:r>
                        <a:rPr lang="en-US" sz="2000" smtClean="0"/>
                        <a:t>T</a:t>
                      </a:r>
                      <a:r>
                        <a:rPr lang="en-US" sz="2000" baseline="-25000" smtClean="0"/>
                        <a:t>3</a:t>
                      </a:r>
                      <a:endParaRPr lang="en-US" sz="2000"/>
                    </a:p>
                  </a:txBody>
                  <a:tcPr/>
                </a:tc>
                <a:tc>
                  <a:txBody>
                    <a:bodyPr/>
                    <a:lstStyle/>
                    <a:p>
                      <a:r>
                        <a:rPr lang="en-US" sz="2000" smtClean="0"/>
                        <a:t>Write(A)</a:t>
                      </a:r>
                      <a:endParaRPr lang="en-US" sz="2000"/>
                    </a:p>
                  </a:txBody>
                  <a:tcPr/>
                </a:tc>
                <a:tc>
                  <a:txBody>
                    <a:bodyPr/>
                    <a:lstStyle/>
                    <a:p>
                      <a:endParaRPr lang="en-US" sz="2000"/>
                    </a:p>
                  </a:txBody>
                  <a:tcPr/>
                </a:tc>
                <a:tc>
                  <a:txBody>
                    <a:bodyPr/>
                    <a:lstStyle/>
                    <a:p>
                      <a:r>
                        <a:rPr lang="en-US" sz="2000" smtClean="0"/>
                        <a:t>A=10</a:t>
                      </a:r>
                      <a:endParaRPr lang="en-US" sz="2000"/>
                    </a:p>
                  </a:txBody>
                  <a:tcPr/>
                </a:tc>
                <a:extLst>
                  <a:ext uri="{0D108BD9-81ED-4DB2-BD59-A6C34878D82A}">
                    <a16:rowId xmlns:a16="http://schemas.microsoft.com/office/drawing/2014/main" val="10003"/>
                  </a:ext>
                </a:extLst>
              </a:tr>
              <a:tr h="370840">
                <a:tc>
                  <a:txBody>
                    <a:bodyPr/>
                    <a:lstStyle/>
                    <a:p>
                      <a:pPr algn="ctr"/>
                      <a:r>
                        <a:rPr lang="en-US" sz="2000" smtClean="0"/>
                        <a:t>T</a:t>
                      </a:r>
                      <a:r>
                        <a:rPr lang="en-US" sz="2000" baseline="-25000" smtClean="0"/>
                        <a:t>4</a:t>
                      </a:r>
                      <a:endParaRPr lang="en-US" sz="2000"/>
                    </a:p>
                  </a:txBody>
                  <a:tcPr/>
                </a:tc>
                <a:tc>
                  <a:txBody>
                    <a:bodyPr/>
                    <a:lstStyle/>
                    <a:p>
                      <a:endParaRPr lang="en-US" sz="2000"/>
                    </a:p>
                  </a:txBody>
                  <a:tcPr/>
                </a:tc>
                <a:tc>
                  <a:txBody>
                    <a:bodyPr/>
                    <a:lstStyle/>
                    <a:p>
                      <a:r>
                        <a:rPr lang="en-US" sz="2000" smtClean="0"/>
                        <a:t>Read(A)</a:t>
                      </a:r>
                      <a:endParaRPr lang="en-US" sz="2000"/>
                    </a:p>
                  </a:txBody>
                  <a:tcPr/>
                </a:tc>
                <a:tc>
                  <a:txBody>
                    <a:bodyPr/>
                    <a:lstStyle/>
                    <a:p>
                      <a:r>
                        <a:rPr lang="en-US" sz="2000" smtClean="0"/>
                        <a:t>A=10</a:t>
                      </a:r>
                      <a:endParaRPr lang="en-US" sz="2000"/>
                    </a:p>
                  </a:txBody>
                  <a:tcPr/>
                </a:tc>
                <a:extLst>
                  <a:ext uri="{0D108BD9-81ED-4DB2-BD59-A6C34878D82A}">
                    <a16:rowId xmlns:a16="http://schemas.microsoft.com/office/drawing/2014/main" val="10004"/>
                  </a:ext>
                </a:extLst>
              </a:tr>
              <a:tr h="370840">
                <a:tc>
                  <a:txBody>
                    <a:bodyPr/>
                    <a:lstStyle/>
                    <a:p>
                      <a:pPr algn="ctr"/>
                      <a:r>
                        <a:rPr lang="en-US" sz="2000" smtClean="0"/>
                        <a:t>T</a:t>
                      </a:r>
                      <a:r>
                        <a:rPr lang="en-US" sz="2000" baseline="-25000" smtClean="0"/>
                        <a:t>5</a:t>
                      </a:r>
                      <a:endParaRPr lang="en-US" sz="2000"/>
                    </a:p>
                  </a:txBody>
                  <a:tcPr/>
                </a:tc>
                <a:tc>
                  <a:txBody>
                    <a:bodyPr/>
                    <a:lstStyle/>
                    <a:p>
                      <a:endParaRPr lang="en-US" sz="2000"/>
                    </a:p>
                  </a:txBody>
                  <a:tcPr/>
                </a:tc>
                <a:tc>
                  <a:txBody>
                    <a:bodyPr/>
                    <a:lstStyle/>
                    <a:p>
                      <a:r>
                        <a:rPr lang="en-US" sz="2000" smtClean="0"/>
                        <a:t>Read(B)</a:t>
                      </a:r>
                      <a:endParaRPr lang="en-US" sz="2000"/>
                    </a:p>
                  </a:txBody>
                  <a:tcPr/>
                </a:tc>
                <a:tc>
                  <a:txBody>
                    <a:bodyPr/>
                    <a:lstStyle/>
                    <a:p>
                      <a:r>
                        <a:rPr lang="en-US" sz="2000" smtClean="0"/>
                        <a:t>B=40</a:t>
                      </a:r>
                      <a:endParaRPr lang="en-US" sz="2000"/>
                    </a:p>
                  </a:txBody>
                  <a:tcPr/>
                </a:tc>
                <a:extLst>
                  <a:ext uri="{0D108BD9-81ED-4DB2-BD59-A6C34878D82A}">
                    <a16:rowId xmlns:a16="http://schemas.microsoft.com/office/drawing/2014/main" val="10005"/>
                  </a:ext>
                </a:extLst>
              </a:tr>
              <a:tr h="370840">
                <a:tc>
                  <a:txBody>
                    <a:bodyPr/>
                    <a:lstStyle/>
                    <a:p>
                      <a:pPr algn="ctr"/>
                      <a:r>
                        <a:rPr lang="en-US" sz="2000" smtClean="0"/>
                        <a:t>T</a:t>
                      </a:r>
                      <a:r>
                        <a:rPr lang="en-US" sz="2000" baseline="-25000" smtClean="0"/>
                        <a:t>6</a:t>
                      </a:r>
                      <a:endParaRPr lang="en-US" sz="2000"/>
                    </a:p>
                  </a:txBody>
                  <a:tcPr/>
                </a:tc>
                <a:tc>
                  <a:txBody>
                    <a:bodyPr/>
                    <a:lstStyle/>
                    <a:p>
                      <a:endParaRPr lang="en-US" sz="2000"/>
                    </a:p>
                  </a:txBody>
                  <a:tcPr/>
                </a:tc>
                <a:tc>
                  <a:txBody>
                    <a:bodyPr/>
                    <a:lstStyle/>
                    <a:p>
                      <a:r>
                        <a:rPr lang="en-US" sz="2000" smtClean="0"/>
                        <a:t>Print(A+B)</a:t>
                      </a:r>
                      <a:endParaRPr lang="en-US" sz="2000"/>
                    </a:p>
                  </a:txBody>
                  <a:tcPr/>
                </a:tc>
                <a:tc>
                  <a:txBody>
                    <a:bodyPr/>
                    <a:lstStyle/>
                    <a:p>
                      <a:r>
                        <a:rPr lang="en-US" sz="2000" smtClean="0"/>
                        <a:t>A+B=50</a:t>
                      </a:r>
                      <a:r>
                        <a:rPr lang="en-US" sz="2000" baseline="0" smtClean="0"/>
                        <a:t> (mất 50)</a:t>
                      </a:r>
                      <a:endParaRPr lang="en-US" sz="2000"/>
                    </a:p>
                  </a:txBody>
                  <a:tcPr/>
                </a:tc>
                <a:extLst>
                  <a:ext uri="{0D108BD9-81ED-4DB2-BD59-A6C34878D82A}">
                    <a16:rowId xmlns:a16="http://schemas.microsoft.com/office/drawing/2014/main" val="10006"/>
                  </a:ext>
                </a:extLst>
              </a:tr>
              <a:tr h="370840">
                <a:tc>
                  <a:txBody>
                    <a:bodyPr/>
                    <a:lstStyle/>
                    <a:p>
                      <a:pPr algn="ctr"/>
                      <a:r>
                        <a:rPr lang="en-US" sz="2000" smtClean="0"/>
                        <a:t>T</a:t>
                      </a:r>
                      <a:r>
                        <a:rPr lang="en-US" sz="2000" baseline="-25000" smtClean="0"/>
                        <a:t>7</a:t>
                      </a:r>
                      <a:endParaRPr lang="en-US" sz="2000"/>
                    </a:p>
                  </a:txBody>
                  <a:tcPr/>
                </a:tc>
                <a:tc>
                  <a:txBody>
                    <a:bodyPr/>
                    <a:lstStyle/>
                    <a:p>
                      <a:r>
                        <a:rPr lang="en-US" sz="2000" smtClean="0"/>
                        <a:t>Read(B)</a:t>
                      </a:r>
                      <a:endParaRPr lang="en-US" sz="2000"/>
                    </a:p>
                  </a:txBody>
                  <a:tcPr/>
                </a:tc>
                <a:tc>
                  <a:txBody>
                    <a:bodyPr/>
                    <a:lstStyle/>
                    <a:p>
                      <a:endParaRPr lang="en-US" sz="2000"/>
                    </a:p>
                  </a:txBody>
                  <a:tcPr/>
                </a:tc>
                <a:tc>
                  <a:txBody>
                    <a:bodyPr/>
                    <a:lstStyle/>
                    <a:p>
                      <a:endParaRPr lang="en-US" sz="2000"/>
                    </a:p>
                  </a:txBody>
                  <a:tcPr/>
                </a:tc>
                <a:extLst>
                  <a:ext uri="{0D108BD9-81ED-4DB2-BD59-A6C34878D82A}">
                    <a16:rowId xmlns:a16="http://schemas.microsoft.com/office/drawing/2014/main" val="10007"/>
                  </a:ext>
                </a:extLst>
              </a:tr>
              <a:tr h="370840">
                <a:tc>
                  <a:txBody>
                    <a:bodyPr/>
                    <a:lstStyle/>
                    <a:p>
                      <a:pPr algn="ctr"/>
                      <a:r>
                        <a:rPr lang="en-US" sz="2000" smtClean="0"/>
                        <a:t>T</a:t>
                      </a:r>
                      <a:r>
                        <a:rPr lang="en-US" sz="2000" baseline="-25000" smtClean="0"/>
                        <a:t>8</a:t>
                      </a:r>
                      <a:endParaRPr lang="en-US" sz="2000"/>
                    </a:p>
                  </a:txBody>
                  <a:tcPr/>
                </a:tc>
                <a:tc>
                  <a:txBody>
                    <a:bodyPr/>
                    <a:lstStyle/>
                    <a:p>
                      <a:r>
                        <a:rPr lang="en-US" sz="2000" smtClean="0"/>
                        <a:t>B:=B+50</a:t>
                      </a:r>
                      <a:endParaRPr lang="en-US" sz="2000"/>
                    </a:p>
                  </a:txBody>
                  <a:tcPr/>
                </a:tc>
                <a:tc>
                  <a:txBody>
                    <a:bodyPr/>
                    <a:lstStyle/>
                    <a:p>
                      <a:endParaRPr lang="en-US" sz="2000"/>
                    </a:p>
                  </a:txBody>
                  <a:tcPr/>
                </a:tc>
                <a:tc>
                  <a:txBody>
                    <a:bodyPr/>
                    <a:lstStyle/>
                    <a:p>
                      <a:endParaRPr lang="en-US" sz="2000"/>
                    </a:p>
                  </a:txBody>
                  <a:tcPr/>
                </a:tc>
                <a:extLst>
                  <a:ext uri="{0D108BD9-81ED-4DB2-BD59-A6C34878D82A}">
                    <a16:rowId xmlns:a16="http://schemas.microsoft.com/office/drawing/2014/main" val="10008"/>
                  </a:ext>
                </a:extLst>
              </a:tr>
              <a:tr h="370840">
                <a:tc>
                  <a:txBody>
                    <a:bodyPr/>
                    <a:lstStyle/>
                    <a:p>
                      <a:pPr algn="ctr"/>
                      <a:r>
                        <a:rPr lang="en-US" sz="2000" smtClean="0"/>
                        <a:t>T</a:t>
                      </a:r>
                      <a:r>
                        <a:rPr lang="en-US" sz="2000" baseline="-25000" smtClean="0"/>
                        <a:t>9</a:t>
                      </a:r>
                      <a:endParaRPr lang="en-US" sz="2000"/>
                    </a:p>
                  </a:txBody>
                  <a:tcPr/>
                </a:tc>
                <a:tc>
                  <a:txBody>
                    <a:bodyPr/>
                    <a:lstStyle/>
                    <a:p>
                      <a:r>
                        <a:rPr lang="en-US" sz="2000" smtClean="0"/>
                        <a:t>Write(B)</a:t>
                      </a:r>
                      <a:endParaRPr lang="en-US" sz="2000"/>
                    </a:p>
                  </a:txBody>
                  <a:tcPr/>
                </a:tc>
                <a:tc>
                  <a:txBody>
                    <a:bodyPr/>
                    <a:lstStyle/>
                    <a:p>
                      <a:endParaRPr lang="en-US" sz="2000"/>
                    </a:p>
                  </a:txBody>
                  <a:tcPr/>
                </a:tc>
                <a:tc>
                  <a:txBody>
                    <a:bodyPr/>
                    <a:lstStyle/>
                    <a:p>
                      <a:endParaRPr lang="en-US" sz="200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2796086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3.4. </a:t>
            </a:r>
            <a:r>
              <a:rPr lang="en-US" sz="2800" b="1">
                <a:solidFill>
                  <a:schemeClr val="accent6">
                    <a:lumMod val="75000"/>
                  </a:schemeClr>
                </a:solidFill>
                <a:latin typeface="Calibri" panose="020F0502020204030204" pitchFamily="34" charset="0"/>
              </a:rPr>
              <a:t>Bóng ma dữ liệu (Phantom)</a:t>
            </a:r>
            <a:endParaRPr lang="zh-CN" altLang="en-US" sz="2800" b="1" dirty="0">
              <a:solidFill>
                <a:schemeClr val="accent6">
                  <a:lumMod val="75000"/>
                </a:schemeClr>
              </a:solidFill>
              <a:latin typeface="Calibri" panose="020F0502020204030204" pitchFamily="34" charset="0"/>
            </a:endParaRPr>
          </a:p>
        </p:txBody>
      </p:sp>
      <p:sp>
        <p:nvSpPr>
          <p:cNvPr id="29" name="Content Placeholder 3"/>
          <p:cNvSpPr txBox="1">
            <a:spLocks/>
          </p:cNvSpPr>
          <p:nvPr/>
        </p:nvSpPr>
        <p:spPr>
          <a:xfrm>
            <a:off x="2005020" y="1443048"/>
            <a:ext cx="8534400" cy="4258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5" name="Content Placeholder 3"/>
          <p:cNvSpPr txBox="1">
            <a:spLocks/>
          </p:cNvSpPr>
          <p:nvPr/>
        </p:nvSpPr>
        <p:spPr>
          <a:xfrm>
            <a:off x="2013673" y="1532740"/>
            <a:ext cx="8534400" cy="49470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39" name="Content Placeholder 3"/>
          <p:cNvSpPr txBox="1">
            <a:spLocks/>
          </p:cNvSpPr>
          <p:nvPr/>
        </p:nvSpPr>
        <p:spPr>
          <a:xfrm>
            <a:off x="1983690" y="1487770"/>
            <a:ext cx="8534400" cy="5334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4" name="Content Placeholder 3"/>
          <p:cNvSpPr txBox="1">
            <a:spLocks/>
          </p:cNvSpPr>
          <p:nvPr/>
        </p:nvSpPr>
        <p:spPr>
          <a:xfrm>
            <a:off x="2133595" y="1547730"/>
            <a:ext cx="8534400" cy="5334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6"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vi-VN" sz="2800"/>
              <a:t>Xét 2 giao tác </a:t>
            </a:r>
            <a:r>
              <a:rPr lang="en-US" sz="2800" smtClean="0"/>
              <a:t>P</a:t>
            </a:r>
            <a:r>
              <a:rPr lang="vi-VN" sz="2800" baseline="-25000" smtClean="0"/>
              <a:t>1</a:t>
            </a:r>
            <a:r>
              <a:rPr lang="vi-VN" sz="2800" smtClean="0"/>
              <a:t> </a:t>
            </a:r>
            <a:r>
              <a:rPr lang="vi-VN" sz="2800"/>
              <a:t>và </a:t>
            </a:r>
            <a:r>
              <a:rPr lang="en-US" sz="2800" smtClean="0"/>
              <a:t>P</a:t>
            </a:r>
            <a:r>
              <a:rPr lang="vi-VN" sz="2800" baseline="-25000" smtClean="0"/>
              <a:t>2</a:t>
            </a:r>
            <a:r>
              <a:rPr lang="vi-VN" sz="2800" smtClean="0"/>
              <a:t> </a:t>
            </a:r>
            <a:r>
              <a:rPr lang="vi-VN" sz="2800"/>
              <a:t>được xử lý đồng </a:t>
            </a:r>
            <a:r>
              <a:rPr lang="vi-VN" sz="2800" smtClean="0"/>
              <a:t>thời</a:t>
            </a:r>
            <a:endParaRPr lang="en-US" sz="2800" smtClean="0"/>
          </a:p>
          <a:p>
            <a:r>
              <a:rPr lang="en-US" sz="2800" smtClean="0"/>
              <a:t>A và B là hai tài khoản</a:t>
            </a:r>
          </a:p>
          <a:p>
            <a:r>
              <a:rPr lang="en-US" sz="2800" smtClean="0"/>
              <a:t>P</a:t>
            </a:r>
            <a:r>
              <a:rPr lang="en-US" sz="2800" baseline="-25000" smtClean="0"/>
              <a:t>1</a:t>
            </a:r>
            <a:r>
              <a:rPr lang="en-US" sz="2800" smtClean="0"/>
              <a:t> rút một số tiền ở tài khoản A rồi đưa vào tài khoản B</a:t>
            </a:r>
          </a:p>
          <a:p>
            <a:r>
              <a:rPr lang="en-US" sz="2800" smtClean="0"/>
              <a:t>P2 kiểm tra đã nhận đủ tiền chưa?</a:t>
            </a:r>
          </a:p>
          <a:p>
            <a:pPr lvl="1"/>
            <a:r>
              <a:rPr lang="en-US" sz="2400" smtClean="0"/>
              <a:t>Ở đây mỗi giao tác độc lập với nhau</a:t>
            </a:r>
          </a:p>
          <a:p>
            <a:pPr lvl="1"/>
            <a:r>
              <a:rPr lang="en-US" sz="2400" smtClean="0"/>
              <a:t>Do Print(A+B) để ở thời điểm T</a:t>
            </a:r>
            <a:r>
              <a:rPr lang="en-US" sz="2400" baseline="-25000" smtClean="0"/>
              <a:t>6</a:t>
            </a:r>
            <a:r>
              <a:rPr lang="en-US" sz="2400" smtClean="0"/>
              <a:t> nên A + B chỉ có 50 thiếu 50.</a:t>
            </a:r>
          </a:p>
          <a:p>
            <a:pPr lvl="1"/>
            <a:r>
              <a:rPr lang="en-US" sz="2400" smtClean="0"/>
              <a:t>Nếu chúng ta để ở thời điểm cuối cùng thì A + B = 100 </a:t>
            </a:r>
          </a:p>
          <a:p>
            <a:r>
              <a:rPr lang="en-US" sz="2800" smtClean="0"/>
              <a:t>Trường hợp như vậy gọi là bóng ma dữ liệu.</a:t>
            </a:r>
            <a:endParaRPr lang="en-US" sz="2800"/>
          </a:p>
          <a:p>
            <a:pPr marL="320040" lvl="1" indent="0">
              <a:buNone/>
            </a:pPr>
            <a:r>
              <a:rPr lang="vi-VN" smtClean="0"/>
              <a:t> </a:t>
            </a:r>
            <a:r>
              <a:rPr lang="vi-VN"/>
              <a:t/>
            </a:r>
            <a:br>
              <a:rPr lang="vi-VN"/>
            </a:br>
            <a:endParaRPr lang="en-US" dirty="0" smtClean="0"/>
          </a:p>
          <a:p>
            <a:endParaRPr lang="en-US" dirty="0"/>
          </a:p>
        </p:txBody>
      </p:sp>
    </p:spTree>
    <p:extLst>
      <p:ext uri="{BB962C8B-B14F-4D97-AF65-F5344CB8AC3E}">
        <p14:creationId xmlns:p14="http://schemas.microsoft.com/office/powerpoint/2010/main" val="111866821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3.5. </a:t>
            </a:r>
            <a:r>
              <a:rPr lang="en-US" altLang="zh-CN" sz="2800" b="1">
                <a:solidFill>
                  <a:schemeClr val="accent6">
                    <a:lumMod val="75000"/>
                  </a:schemeClr>
                </a:solidFill>
                <a:latin typeface="Calibri" panose="020F0502020204030204" pitchFamily="34" charset="0"/>
              </a:rPr>
              <a:t>C</a:t>
            </a:r>
            <a:r>
              <a:rPr lang="en-US" sz="2800" b="1" smtClean="0">
                <a:solidFill>
                  <a:schemeClr val="accent6">
                    <a:lumMod val="75000"/>
                  </a:schemeClr>
                </a:solidFill>
                <a:latin typeface="Calibri" panose="020F0502020204030204" pitchFamily="34" charset="0"/>
              </a:rPr>
              <a:t>ách giải quyết</a:t>
            </a:r>
            <a:endParaRPr lang="zh-CN" altLang="en-US" sz="2800" b="1" dirty="0">
              <a:solidFill>
                <a:schemeClr val="accent6">
                  <a:lumMod val="75000"/>
                </a:schemeClr>
              </a:solidFill>
              <a:latin typeface="Calibri" panose="020F0502020204030204" pitchFamily="34" charset="0"/>
            </a:endParaRPr>
          </a:p>
        </p:txBody>
      </p:sp>
      <p:sp>
        <p:nvSpPr>
          <p:cNvPr id="29" name="Content Placeholder 3"/>
          <p:cNvSpPr txBox="1">
            <a:spLocks/>
          </p:cNvSpPr>
          <p:nvPr/>
        </p:nvSpPr>
        <p:spPr>
          <a:xfrm>
            <a:off x="2005020" y="1443048"/>
            <a:ext cx="8534400" cy="4258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5" name="Content Placeholder 3"/>
          <p:cNvSpPr txBox="1">
            <a:spLocks/>
          </p:cNvSpPr>
          <p:nvPr/>
        </p:nvSpPr>
        <p:spPr>
          <a:xfrm>
            <a:off x="2013673" y="1532740"/>
            <a:ext cx="8534400" cy="49470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39" name="Content Placeholder 3"/>
          <p:cNvSpPr txBox="1">
            <a:spLocks/>
          </p:cNvSpPr>
          <p:nvPr/>
        </p:nvSpPr>
        <p:spPr>
          <a:xfrm>
            <a:off x="1983690" y="1487770"/>
            <a:ext cx="8534400" cy="5334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4" name="Content Placeholder 3"/>
          <p:cNvSpPr txBox="1">
            <a:spLocks/>
          </p:cNvSpPr>
          <p:nvPr/>
        </p:nvSpPr>
        <p:spPr>
          <a:xfrm>
            <a:off x="2133595" y="1547730"/>
            <a:ext cx="8534400" cy="5334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6"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smtClean="0"/>
              <a:t>Các HQT CSDL thương mại đã giải quyết, ở đây chúng ta tìm hiểu lý thuyết để hiểu các chúng làm việc.</a:t>
            </a:r>
          </a:p>
          <a:p>
            <a:pPr>
              <a:lnSpc>
                <a:spcPct val="150000"/>
              </a:lnSpc>
            </a:pPr>
            <a:r>
              <a:rPr lang="en-US" sz="2800" smtClean="0"/>
              <a:t>Thực hiện cơ chế transaction và cơ chế khóa.</a:t>
            </a:r>
          </a:p>
          <a:p>
            <a:endParaRPr lang="en-US" sz="2800"/>
          </a:p>
          <a:p>
            <a:pPr marL="320040" lvl="1" indent="0">
              <a:buNone/>
            </a:pPr>
            <a:r>
              <a:rPr lang="vi-VN" smtClean="0"/>
              <a:t> </a:t>
            </a:r>
            <a:r>
              <a:rPr lang="vi-VN"/>
              <a:t/>
            </a:r>
            <a:br>
              <a:rPr lang="vi-VN"/>
            </a:br>
            <a:endParaRPr lang="en-US" dirty="0" smtClean="0"/>
          </a:p>
          <a:p>
            <a:endParaRPr lang="en-US" dirty="0"/>
          </a:p>
        </p:txBody>
      </p:sp>
    </p:spTree>
    <p:extLst>
      <p:ext uri="{BB962C8B-B14F-4D97-AF65-F5344CB8AC3E}">
        <p14:creationId xmlns:p14="http://schemas.microsoft.com/office/powerpoint/2010/main" val="98777655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3.5. </a:t>
            </a:r>
            <a:r>
              <a:rPr lang="en-US" sz="2800" b="1">
                <a:solidFill>
                  <a:schemeClr val="accent6">
                    <a:lumMod val="75000"/>
                  </a:schemeClr>
                </a:solidFill>
                <a:latin typeface="Calibri" panose="020F0502020204030204" pitchFamily="34" charset="0"/>
              </a:rPr>
              <a:t>Kỹ thuật khóa</a:t>
            </a:r>
            <a:endParaRPr lang="zh-CN" altLang="en-US" sz="2800" b="1" dirty="0">
              <a:solidFill>
                <a:schemeClr val="accent6">
                  <a:lumMod val="75000"/>
                </a:schemeClr>
              </a:solidFill>
              <a:latin typeface="Calibri" panose="020F0502020204030204" pitchFamily="34" charset="0"/>
            </a:endParaRPr>
          </a:p>
        </p:txBody>
      </p:sp>
      <p:sp>
        <p:nvSpPr>
          <p:cNvPr id="29" name="Content Placeholder 3"/>
          <p:cNvSpPr txBox="1">
            <a:spLocks/>
          </p:cNvSpPr>
          <p:nvPr/>
        </p:nvSpPr>
        <p:spPr>
          <a:xfrm>
            <a:off x="2005020" y="1443048"/>
            <a:ext cx="8534400" cy="42586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5" name="Content Placeholder 3"/>
          <p:cNvSpPr txBox="1">
            <a:spLocks/>
          </p:cNvSpPr>
          <p:nvPr/>
        </p:nvSpPr>
        <p:spPr>
          <a:xfrm>
            <a:off x="2013673" y="1532740"/>
            <a:ext cx="8534400" cy="49470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39" name="Content Placeholder 3"/>
          <p:cNvSpPr txBox="1">
            <a:spLocks/>
          </p:cNvSpPr>
          <p:nvPr/>
        </p:nvSpPr>
        <p:spPr>
          <a:xfrm>
            <a:off x="1983690" y="1487770"/>
            <a:ext cx="8534400" cy="5334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4" name="Content Placeholder 3"/>
          <p:cNvSpPr txBox="1">
            <a:spLocks/>
          </p:cNvSpPr>
          <p:nvPr/>
        </p:nvSpPr>
        <p:spPr>
          <a:xfrm>
            <a:off x="2133595" y="1547730"/>
            <a:ext cx="8534400" cy="5334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26"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lvl="0">
              <a:lnSpc>
                <a:spcPct val="150000"/>
              </a:lnSpc>
            </a:pP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Một giao dịch P trước khi muốn thao tác (read/write) lên một đơn vị dữ liệu A phải phát ra một yêu cầu xin khóa A: lock(A)</a:t>
            </a:r>
          </a:p>
          <a:p>
            <a:pPr lvl="0">
              <a:lnSpc>
                <a:spcPct val="150000"/>
              </a:lnSpc>
            </a:pP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Nếu yêu cầu được chấp thuận thì giao dịch P mới được phép thao tác lên đơn vị dữ liệu A</a:t>
            </a:r>
          </a:p>
          <a:p>
            <a:pPr lvl="0">
              <a:lnSpc>
                <a:spcPct val="150000"/>
              </a:lnSpc>
            </a:pP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Sau khi thao tác xong, giao dịch P phải phát ra lệnh giải phóng A: unlock(A</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marL="0" indent="0">
              <a:buNone/>
            </a:pPr>
            <a:endParaRPr lang="en-US" dirty="0"/>
          </a:p>
        </p:txBody>
      </p:sp>
    </p:spTree>
    <p:extLst>
      <p:ext uri="{BB962C8B-B14F-4D97-AF65-F5344CB8AC3E}">
        <p14:creationId xmlns:p14="http://schemas.microsoft.com/office/powerpoint/2010/main" val="3558343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2677656"/>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3.6. Các kiểu lock</a:t>
            </a:r>
          </a:p>
          <a:p>
            <a:pPr marL="914400" lvl="1" indent="-457200">
              <a:lnSpc>
                <a:spcPct val="120000"/>
              </a:lnSpc>
              <a:buFont typeface="Arial" panose="020B0604020202020204" pitchFamily="34" charset="0"/>
              <a:buChar char="•"/>
            </a:pPr>
            <a:r>
              <a:rPr lang="en-US" altLang="zh-CN" sz="2800" b="1" smtClean="0">
                <a:solidFill>
                  <a:schemeClr val="accent6">
                    <a:lumMod val="75000"/>
                  </a:schemeClr>
                </a:solidFill>
                <a:latin typeface="Calibri" panose="020F0502020204030204" pitchFamily="34" charset="0"/>
              </a:rPr>
              <a:t>Binary lock</a:t>
            </a:r>
          </a:p>
          <a:p>
            <a:pPr marL="914400" lvl="1" indent="-457200">
              <a:lnSpc>
                <a:spcPct val="120000"/>
              </a:lnSpc>
              <a:buFont typeface="Arial" panose="020B0604020202020204" pitchFamily="34" charset="0"/>
              <a:buChar char="•"/>
            </a:pPr>
            <a:r>
              <a:rPr lang="en-US" altLang="zh-CN" sz="2800" b="1" smtClean="0">
                <a:solidFill>
                  <a:schemeClr val="accent6">
                    <a:lumMod val="75000"/>
                  </a:schemeClr>
                </a:solidFill>
                <a:latin typeface="Calibri" panose="020F0502020204030204" pitchFamily="34" charset="0"/>
              </a:rPr>
              <a:t>Shared lock</a:t>
            </a:r>
          </a:p>
          <a:p>
            <a:pPr marL="914400" lvl="1" indent="-457200">
              <a:lnSpc>
                <a:spcPct val="120000"/>
              </a:lnSpc>
              <a:buFont typeface="Arial" panose="020B0604020202020204" pitchFamily="34" charset="0"/>
              <a:buChar char="•"/>
            </a:pPr>
            <a:r>
              <a:rPr lang="en-US" altLang="zh-CN" sz="2800" b="1" smtClean="0">
                <a:solidFill>
                  <a:schemeClr val="accent6">
                    <a:lumMod val="75000"/>
                  </a:schemeClr>
                </a:solidFill>
                <a:latin typeface="Calibri" panose="020F0502020204030204" pitchFamily="34" charset="0"/>
              </a:rPr>
              <a:t>Exclusive lock</a:t>
            </a:r>
          </a:p>
          <a:p>
            <a:pPr marL="914400" lvl="1" indent="-457200">
              <a:lnSpc>
                <a:spcPct val="120000"/>
              </a:lnSpc>
              <a:buFont typeface="Arial" panose="020B0604020202020204" pitchFamily="34" charset="0"/>
              <a:buChar char="•"/>
            </a:pPr>
            <a:r>
              <a:rPr lang="en-US" altLang="zh-CN" sz="2800" b="1" smtClean="0">
                <a:solidFill>
                  <a:schemeClr val="accent6">
                    <a:lumMod val="75000"/>
                  </a:schemeClr>
                </a:solidFill>
                <a:latin typeface="Calibri" panose="020F0502020204030204" pitchFamily="34" charset="0"/>
              </a:rPr>
              <a:t>Intend to write lock (k</a:t>
            </a:r>
            <a:r>
              <a:rPr lang="en-US" sz="2800" b="1" smtClean="0">
                <a:solidFill>
                  <a:schemeClr val="accent6">
                    <a:lumMod val="75000"/>
                  </a:schemeClr>
                </a:solidFill>
                <a:latin typeface="Calibri" panose="020F0502020204030204" pitchFamily="34" charset="0"/>
              </a:rPr>
              <a:t>hóa </a:t>
            </a:r>
            <a:r>
              <a:rPr lang="en-US" sz="2800" b="1">
                <a:solidFill>
                  <a:schemeClr val="accent6">
                    <a:lumMod val="75000"/>
                  </a:schemeClr>
                </a:solidFill>
                <a:latin typeface="Calibri" panose="020F0502020204030204" pitchFamily="34" charset="0"/>
              </a:rPr>
              <a:t>dự định </a:t>
            </a:r>
            <a:r>
              <a:rPr lang="en-US" sz="2800" b="1" smtClean="0">
                <a:solidFill>
                  <a:schemeClr val="accent6">
                    <a:lumMod val="75000"/>
                  </a:schemeClr>
                </a:solidFill>
                <a:latin typeface="Calibri" panose="020F0502020204030204" pitchFamily="34" charset="0"/>
              </a:rPr>
              <a:t>ghi</a:t>
            </a:r>
            <a:r>
              <a:rPr lang="en-US" sz="2800" b="1" dirty="0">
                <a:solidFill>
                  <a:schemeClr val="accent6">
                    <a:lumMod val="75000"/>
                  </a:schemeClr>
                </a:solidFill>
                <a:latin typeface="Calibri" panose="020F0502020204030204" pitchFamily="34" charset="0"/>
              </a:rPr>
              <a:t>)</a:t>
            </a:r>
            <a:endParaRPr lang="zh-CN" altLang="en-US" sz="2800" b="1">
              <a:solidFill>
                <a:schemeClr val="accent6">
                  <a:lumMod val="75000"/>
                </a:schemeClr>
              </a:solidFill>
              <a:latin typeface="Calibri" panose="020F0502020204030204" pitchFamily="34" charset="0"/>
            </a:endParaRPr>
          </a:p>
        </p:txBody>
      </p:sp>
    </p:spTree>
    <p:extLst>
      <p:ext uri="{BB962C8B-B14F-4D97-AF65-F5344CB8AC3E}">
        <p14:creationId xmlns:p14="http://schemas.microsoft.com/office/powerpoint/2010/main" val="104526489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1126462"/>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3.6. 1. Binary lock</a:t>
            </a:r>
          </a:p>
          <a:p>
            <a:pPr marL="457200" indent="-457200">
              <a:lnSpc>
                <a:spcPct val="120000"/>
              </a:lnSpc>
              <a:buFont typeface="Arial" panose="020B0604020202020204" pitchFamily="34" charset="0"/>
              <a:buChar char="•"/>
            </a:pPr>
            <a:endParaRPr lang="en-US" altLang="zh-CN" sz="2800" b="1" smtClean="0">
              <a:solidFill>
                <a:schemeClr val="accent6">
                  <a:lumMod val="75000"/>
                </a:schemeClr>
              </a:solidFill>
              <a:latin typeface="Calibri" panose="020F0502020204030204" pitchFamily="34"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600" y="1671953"/>
            <a:ext cx="9256807" cy="4006951"/>
          </a:xfrm>
          <a:prstGeom prst="rect">
            <a:avLst/>
          </a:prstGeom>
        </p:spPr>
      </p:pic>
    </p:spTree>
    <p:extLst>
      <p:ext uri="{BB962C8B-B14F-4D97-AF65-F5344CB8AC3E}">
        <p14:creationId xmlns:p14="http://schemas.microsoft.com/office/powerpoint/2010/main" val="179986005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1643527"/>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3.6. 1. Binary lock</a:t>
            </a:r>
          </a:p>
          <a:p>
            <a:pPr marL="457200" indent="-457200">
              <a:lnSpc>
                <a:spcPct val="120000"/>
              </a:lnSpc>
              <a:buFont typeface="Arial" panose="020B0604020202020204" pitchFamily="34" charset="0"/>
              <a:buChar char="•"/>
            </a:pPr>
            <a:r>
              <a:rPr lang="en-US" altLang="zh-CN" sz="2800" smtClean="0">
                <a:solidFill>
                  <a:schemeClr val="accent6">
                    <a:lumMod val="75000"/>
                  </a:schemeClr>
                </a:solidFill>
                <a:latin typeface="Calibri" panose="020F0502020204030204" pitchFamily="34" charset="0"/>
              </a:rPr>
              <a:t>Ví dụ:</a:t>
            </a:r>
          </a:p>
          <a:p>
            <a:pPr marL="457200" indent="-457200">
              <a:lnSpc>
                <a:spcPct val="120000"/>
              </a:lnSpc>
              <a:buFont typeface="Arial" panose="020B0604020202020204" pitchFamily="34" charset="0"/>
              <a:buChar char="•"/>
            </a:pPr>
            <a:endParaRPr lang="en-US" altLang="zh-CN" sz="2800" b="1" smtClean="0">
              <a:solidFill>
                <a:schemeClr val="accent6">
                  <a:lumMod val="75000"/>
                </a:schemeClr>
              </a:solidFill>
              <a:latin typeface="Calibri" panose="020F0502020204030204" pitchFamily="34"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040" y="1639887"/>
            <a:ext cx="4310117" cy="4751727"/>
          </a:xfrm>
          <a:prstGeom prst="rect">
            <a:avLst/>
          </a:prstGeom>
        </p:spPr>
      </p:pic>
    </p:spTree>
    <p:extLst>
      <p:ext uri="{BB962C8B-B14F-4D97-AF65-F5344CB8AC3E}">
        <p14:creationId xmlns:p14="http://schemas.microsoft.com/office/powerpoint/2010/main" val="397194500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3711785"/>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3.6. 1. Binary lock</a:t>
            </a:r>
          </a:p>
          <a:p>
            <a:pPr marL="457200" indent="-457200">
              <a:lnSpc>
                <a:spcPct val="120000"/>
              </a:lnSpc>
              <a:buFont typeface="Arial" panose="020B0604020202020204" pitchFamily="34" charset="0"/>
              <a:buChar char="•"/>
            </a:pPr>
            <a:r>
              <a:rPr lang="en-US" altLang="zh-CN" sz="2800" smtClean="0">
                <a:solidFill>
                  <a:schemeClr val="accent6">
                    <a:lumMod val="75000"/>
                  </a:schemeClr>
                </a:solidFill>
                <a:latin typeface="Calibri" panose="020F0502020204030204" pitchFamily="34" charset="0"/>
              </a:rPr>
              <a:t>Giao tác muốn Rrite(A)</a:t>
            </a:r>
          </a:p>
          <a:p>
            <a:pPr marL="914400" lvl="1" indent="-457200">
              <a:lnSpc>
                <a:spcPct val="120000"/>
              </a:lnSpc>
              <a:buFont typeface="Arial" panose="020B0604020202020204" pitchFamily="34" charset="0"/>
              <a:buChar char="•"/>
            </a:pPr>
            <a:r>
              <a:rPr lang="en-US" altLang="zh-CN" sz="2800" smtClean="0">
                <a:solidFill>
                  <a:schemeClr val="accent6">
                    <a:lumMod val="75000"/>
                  </a:schemeClr>
                </a:solidFill>
                <a:latin typeface="Calibri" panose="020F0502020204030204" pitchFamily="34" charset="0"/>
              </a:rPr>
              <a:t>Yêu cầu WLock(A)</a:t>
            </a:r>
          </a:p>
          <a:p>
            <a:pPr marL="914400" lvl="1" indent="-457200">
              <a:lnSpc>
                <a:spcPct val="120000"/>
              </a:lnSpc>
              <a:buFont typeface="Arial" panose="020B0604020202020204" pitchFamily="34" charset="0"/>
              <a:buChar char="•"/>
            </a:pPr>
            <a:r>
              <a:rPr lang="en-US" altLang="zh-CN" sz="2800" smtClean="0">
                <a:solidFill>
                  <a:schemeClr val="accent6">
                    <a:lumMod val="75000"/>
                  </a:schemeClr>
                </a:solidFill>
                <a:latin typeface="Calibri" panose="020F0502020204030204" pitchFamily="34" charset="0"/>
              </a:rPr>
              <a:t>WLock(A) sẽ được chấp nhận nếu A tự do</a:t>
            </a:r>
          </a:p>
          <a:p>
            <a:pPr marL="1371600" lvl="2" indent="-457200">
              <a:lnSpc>
                <a:spcPct val="120000"/>
              </a:lnSpc>
              <a:buFont typeface="Arial" panose="020B0604020202020204" pitchFamily="34" charset="0"/>
              <a:buChar char="•"/>
            </a:pPr>
            <a:r>
              <a:rPr lang="en-US" altLang="zh-CN" sz="2800" smtClean="0">
                <a:solidFill>
                  <a:schemeClr val="accent6">
                    <a:lumMod val="75000"/>
                  </a:schemeClr>
                </a:solidFill>
                <a:latin typeface="Calibri" panose="020F0502020204030204" pitchFamily="34" charset="0"/>
              </a:rPr>
              <a:t>Sẽ không có giao tác nào nhận được </a:t>
            </a:r>
            <a:r>
              <a:rPr lang="en-US" altLang="zh-CN" sz="2800">
                <a:solidFill>
                  <a:schemeClr val="accent6">
                    <a:lumMod val="75000"/>
                  </a:schemeClr>
                </a:solidFill>
                <a:latin typeface="Calibri" panose="020F0502020204030204" pitchFamily="34" charset="0"/>
              </a:rPr>
              <a:t>Wlock(A</a:t>
            </a:r>
            <a:r>
              <a:rPr lang="en-US" altLang="zh-CN" sz="2800" smtClean="0">
                <a:solidFill>
                  <a:schemeClr val="accent6">
                    <a:lumMod val="75000"/>
                  </a:schemeClr>
                </a:solidFill>
                <a:latin typeface="Calibri" panose="020F0502020204030204" pitchFamily="34" charset="0"/>
              </a:rPr>
              <a:t>) hay Rlock(A</a:t>
            </a:r>
            <a:r>
              <a:rPr lang="en-US" altLang="zh-CN" sz="2800">
                <a:solidFill>
                  <a:schemeClr val="accent6">
                    <a:lumMod val="75000"/>
                  </a:schemeClr>
                </a:solidFill>
                <a:latin typeface="Calibri" panose="020F0502020204030204" pitchFamily="34" charset="0"/>
              </a:rPr>
              <a:t>)</a:t>
            </a:r>
          </a:p>
          <a:p>
            <a:pPr marL="457200" indent="-457200">
              <a:lnSpc>
                <a:spcPct val="120000"/>
              </a:lnSpc>
              <a:buFont typeface="Arial" panose="020B0604020202020204" pitchFamily="34" charset="0"/>
              <a:buChar char="•"/>
            </a:pPr>
            <a:endParaRPr lang="en-US" altLang="zh-CN" sz="2800" b="1" smtClean="0">
              <a:solidFill>
                <a:schemeClr val="accent6">
                  <a:lumMod val="75000"/>
                </a:schemeClr>
              </a:solidFill>
              <a:latin typeface="Calibri" panose="020F0502020204030204" pitchFamily="34" charset="0"/>
            </a:endParaRPr>
          </a:p>
        </p:txBody>
      </p:sp>
    </p:spTree>
    <p:extLst>
      <p:ext uri="{BB962C8B-B14F-4D97-AF65-F5344CB8AC3E}">
        <p14:creationId xmlns:p14="http://schemas.microsoft.com/office/powerpoint/2010/main" val="341183743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551263" cy="721592"/>
            <a:chOff x="6096000" y="2068962"/>
            <a:chExt cx="6793552" cy="721592"/>
          </a:xfrm>
        </p:grpSpPr>
        <p:sp>
          <p:nvSpPr>
            <p:cNvPr id="21" name="文本框 20"/>
            <p:cNvSpPr txBox="1"/>
            <p:nvPr/>
          </p:nvSpPr>
          <p:spPr>
            <a:xfrm>
              <a:off x="6096000" y="2068962"/>
              <a:ext cx="679355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TÍNH CHẤT </a:t>
              </a:r>
              <a:r>
                <a:rPr lang="en-US" altLang="zh-CN" sz="3600" b="1" u="sng">
                  <a:solidFill>
                    <a:srgbClr val="D32F2F"/>
                  </a:solidFill>
                  <a:latin typeface="Calibri" panose="020F0502020204030204" pitchFamily="34" charset="0"/>
                </a:rPr>
                <a:t>CỦA GIAO </a:t>
              </a:r>
              <a:r>
                <a:rPr lang="en-US" altLang="zh-CN" sz="3600" b="1" u="sng" smtClean="0">
                  <a:solidFill>
                    <a:srgbClr val="D32F2F"/>
                  </a:solidFill>
                  <a:latin typeface="Calibri" panose="020F0502020204030204" pitchFamily="34" charset="0"/>
                </a:rPr>
                <a:t>TÁC</a:t>
              </a:r>
              <a:endParaRPr lang="en-US"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00525"/>
            <a:ext cx="9163240" cy="319472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lnSpc>
                <a:spcPct val="120000"/>
              </a:lnSpc>
              <a:buFont typeface="Arial" panose="020B0604020202020204" pitchFamily="34" charset="0"/>
              <a:buChar char="•"/>
            </a:pPr>
            <a:r>
              <a:rPr lang="vi-VN" altLang="zh-C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 giao dịch có bốn </a:t>
            </a:r>
            <a:r>
              <a:rPr lang="en-US" altLang="zh-C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chất</a:t>
            </a:r>
            <a:r>
              <a:rPr lang="vi-VN" altLang="zh-C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altLang="zh-C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chuẩn sau đây, thường được gọi bằng từ viết tắt </a:t>
            </a:r>
            <a:r>
              <a:rPr lang="vi-VN" altLang="zh-C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ACID</a:t>
            </a:r>
            <a:r>
              <a:rPr lang="en-US" altLang="zh-C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marL="628650" lvl="1" indent="-171450" algn="just">
              <a:lnSpc>
                <a:spcPct val="120000"/>
              </a:lnSpc>
              <a:buFont typeface="Arial" panose="020B0604020202020204" pitchFamily="34" charset="0"/>
              <a:buChar char="•"/>
            </a:pPr>
            <a:r>
              <a:rPr lang="vi-VN" altLang="zh-C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nguyên </a:t>
            </a:r>
            <a:r>
              <a:rPr lang="vi-VN" altLang="zh-C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tử</a:t>
            </a:r>
            <a:r>
              <a:rPr lang="en-US" altLang="zh-C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Atomicity).</a:t>
            </a:r>
            <a:endParaRPr lang="en-US" altLang="zh-C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628650" lvl="1" indent="-171450" algn="just">
              <a:lnSpc>
                <a:spcPct val="120000"/>
              </a:lnSpc>
              <a:buFont typeface="Arial" panose="020B0604020202020204" pitchFamily="34" charset="0"/>
              <a:buChar char="•"/>
            </a:pP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nhất quán (</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Consistency).</a:t>
            </a:r>
            <a:endPar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628650" lvl="1" indent="-171450" algn="just">
              <a:lnSpc>
                <a:spcPct val="120000"/>
              </a:lnSpc>
              <a:buFont typeface="Arial" panose="020B0604020202020204" pitchFamily="34" charset="0"/>
              <a:buChar char="•"/>
            </a:pP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Cô lập (</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Isolation).</a:t>
            </a:r>
            <a:endPar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628650" lvl="1" indent="-171450" algn="just">
              <a:lnSpc>
                <a:spcPct val="120000"/>
              </a:lnSpc>
              <a:buFont typeface="Arial" panose="020B0604020202020204" pitchFamily="34" charset="0"/>
              <a:buChar char="•"/>
            </a:pP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a:t>
            </a:r>
            <a:r>
              <a:rPr 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bền vững (</a:t>
            </a:r>
            <a:r>
              <a:rPr 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Durability)</a:t>
            </a:r>
            <a:endParaRPr lang="en-US" altLang="zh-CN"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2686688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4745915"/>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3.6. 1. Binary lock</a:t>
            </a:r>
          </a:p>
          <a:p>
            <a:pPr marL="457200" indent="-457200">
              <a:lnSpc>
                <a:spcPct val="120000"/>
              </a:lnSpc>
              <a:buFont typeface="Arial" panose="020B0604020202020204" pitchFamily="34" charset="0"/>
              <a:buChar char="•"/>
            </a:pPr>
            <a:r>
              <a:rPr lang="en-US" altLang="zh-CN" sz="2800" smtClean="0">
                <a:solidFill>
                  <a:schemeClr val="accent6">
                    <a:lumMod val="75000"/>
                  </a:schemeClr>
                </a:solidFill>
                <a:latin typeface="Calibri" panose="020F0502020204030204" pitchFamily="34" charset="0"/>
              </a:rPr>
              <a:t>Giao tác muốn Read(A)</a:t>
            </a:r>
          </a:p>
          <a:p>
            <a:pPr marL="914400" lvl="1" indent="-457200">
              <a:lnSpc>
                <a:spcPct val="120000"/>
              </a:lnSpc>
              <a:buFont typeface="Arial" panose="020B0604020202020204" pitchFamily="34" charset="0"/>
              <a:buChar char="•"/>
            </a:pPr>
            <a:r>
              <a:rPr lang="en-US" altLang="zh-CN" sz="2800" smtClean="0">
                <a:solidFill>
                  <a:schemeClr val="accent6">
                    <a:lumMod val="75000"/>
                  </a:schemeClr>
                </a:solidFill>
                <a:latin typeface="Calibri" panose="020F0502020204030204" pitchFamily="34" charset="0"/>
              </a:rPr>
              <a:t>Yêu cầu RLock(A</a:t>
            </a:r>
            <a:r>
              <a:rPr lang="en-US" altLang="zh-CN" sz="2800">
                <a:solidFill>
                  <a:schemeClr val="accent6">
                    <a:lumMod val="75000"/>
                  </a:schemeClr>
                </a:solidFill>
                <a:latin typeface="Calibri" panose="020F0502020204030204" pitchFamily="34" charset="0"/>
              </a:rPr>
              <a:t>) </a:t>
            </a:r>
            <a:r>
              <a:rPr lang="en-US" altLang="zh-CN" sz="2800" smtClean="0">
                <a:solidFill>
                  <a:schemeClr val="accent6">
                    <a:lumMod val="75000"/>
                  </a:schemeClr>
                </a:solidFill>
                <a:latin typeface="Calibri" panose="020F0502020204030204" pitchFamily="34" charset="0"/>
              </a:rPr>
              <a:t>hoặc WLock(A)</a:t>
            </a:r>
          </a:p>
          <a:p>
            <a:pPr marL="914400" lvl="1" indent="-457200">
              <a:lnSpc>
                <a:spcPct val="120000"/>
              </a:lnSpc>
              <a:buFont typeface="Arial" panose="020B0604020202020204" pitchFamily="34" charset="0"/>
              <a:buChar char="•"/>
            </a:pPr>
            <a:r>
              <a:rPr lang="en-US" altLang="zh-CN" sz="2800">
                <a:solidFill>
                  <a:schemeClr val="accent6">
                    <a:lumMod val="75000"/>
                  </a:schemeClr>
                </a:solidFill>
                <a:latin typeface="Calibri" panose="020F0502020204030204" pitchFamily="34" charset="0"/>
              </a:rPr>
              <a:t>R</a:t>
            </a:r>
            <a:r>
              <a:rPr lang="en-US" altLang="zh-CN" sz="2800" smtClean="0">
                <a:solidFill>
                  <a:schemeClr val="accent6">
                    <a:lumMod val="75000"/>
                  </a:schemeClr>
                </a:solidFill>
                <a:latin typeface="Calibri" panose="020F0502020204030204" pitchFamily="34" charset="0"/>
              </a:rPr>
              <a:t>Lock(A) sẽ được chấp nhận nếu A không giữ một Wlock nào</a:t>
            </a:r>
          </a:p>
          <a:p>
            <a:pPr marL="1371600" lvl="2" indent="-457200">
              <a:lnSpc>
                <a:spcPct val="120000"/>
              </a:lnSpc>
              <a:buFont typeface="Arial" panose="020B0604020202020204" pitchFamily="34" charset="0"/>
              <a:buChar char="•"/>
            </a:pPr>
            <a:r>
              <a:rPr lang="en-US" altLang="zh-CN" sz="2800" smtClean="0">
                <a:solidFill>
                  <a:schemeClr val="accent6">
                    <a:lumMod val="75000"/>
                  </a:schemeClr>
                </a:solidFill>
                <a:latin typeface="Calibri" panose="020F0502020204030204" pitchFamily="34" charset="0"/>
              </a:rPr>
              <a:t>Không ngăn chặn các thao tác khác cùng xin Rlock(A)</a:t>
            </a:r>
          </a:p>
          <a:p>
            <a:pPr marL="1371600" lvl="2" indent="-457200">
              <a:lnSpc>
                <a:spcPct val="120000"/>
              </a:lnSpc>
              <a:buFont typeface="Arial" panose="020B0604020202020204" pitchFamily="34" charset="0"/>
              <a:buChar char="•"/>
            </a:pPr>
            <a:r>
              <a:rPr lang="en-US" altLang="zh-CN" sz="2800" smtClean="0">
                <a:solidFill>
                  <a:schemeClr val="accent6">
                    <a:lumMod val="75000"/>
                  </a:schemeClr>
                </a:solidFill>
                <a:latin typeface="Calibri" panose="020F0502020204030204" pitchFamily="34" charset="0"/>
              </a:rPr>
              <a:t>Các giao tác không cần chờ nhau khi đọc.</a:t>
            </a:r>
            <a:endParaRPr lang="en-US" altLang="zh-CN" sz="2800">
              <a:solidFill>
                <a:schemeClr val="accent6">
                  <a:lumMod val="75000"/>
                </a:schemeClr>
              </a:solidFill>
              <a:latin typeface="Calibri" panose="020F0502020204030204" pitchFamily="34" charset="0"/>
            </a:endParaRPr>
          </a:p>
          <a:p>
            <a:pPr marL="457200" indent="-457200">
              <a:lnSpc>
                <a:spcPct val="120000"/>
              </a:lnSpc>
              <a:buFont typeface="Arial" panose="020B0604020202020204" pitchFamily="34" charset="0"/>
              <a:buChar char="•"/>
            </a:pPr>
            <a:endParaRPr lang="en-US" altLang="zh-CN" sz="2800" b="1" smtClean="0">
              <a:solidFill>
                <a:schemeClr val="accent6">
                  <a:lumMod val="75000"/>
                </a:schemeClr>
              </a:solidFill>
              <a:latin typeface="Calibri" panose="020F0502020204030204" pitchFamily="34" charset="0"/>
            </a:endParaRPr>
          </a:p>
        </p:txBody>
      </p:sp>
    </p:spTree>
    <p:extLst>
      <p:ext uri="{BB962C8B-B14F-4D97-AF65-F5344CB8AC3E}">
        <p14:creationId xmlns:p14="http://schemas.microsoft.com/office/powerpoint/2010/main" val="17077320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54" name="Content Placeholder 3"/>
          <p:cNvSpPr txBox="1">
            <a:spLocks/>
          </p:cNvSpPr>
          <p:nvPr/>
        </p:nvSpPr>
        <p:spPr>
          <a:xfrm>
            <a:off x="2133595" y="1002302"/>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None/>
            </a:pPr>
            <a:r>
              <a:rPr lang="en-US" sz="2800" b="1" smtClean="0"/>
              <a:t>3.6.2 Shared lock </a:t>
            </a:r>
          </a:p>
          <a:p>
            <a:pPr lvl="1"/>
            <a:r>
              <a:rPr lang="en-US" sz="2600" smtClean="0"/>
              <a:t>Giao dịch giữ Slock được phép </a:t>
            </a:r>
            <a:r>
              <a:rPr lang="en-US" sz="2600" b="1" smtClean="0"/>
              <a:t>ĐỌC</a:t>
            </a:r>
            <a:r>
              <a:rPr lang="en-US" sz="2600" smtClean="0"/>
              <a:t> dữ liệu, nhưng không được phép ghi.</a:t>
            </a:r>
          </a:p>
          <a:p>
            <a:pPr lvl="1"/>
            <a:r>
              <a:rPr lang="en-US" sz="2600" b="1" i="1" smtClean="0">
                <a:solidFill>
                  <a:srgbClr val="0070C0"/>
                </a:solidFill>
              </a:rPr>
              <a:t>Nhiều giao dịch có thể đồng thời giữ Slock </a:t>
            </a:r>
            <a:r>
              <a:rPr lang="en-US" sz="2600" smtClean="0"/>
              <a:t>trên cùng 1 đơn vị dữ liệu</a:t>
            </a:r>
          </a:p>
          <a:p>
            <a:pPr lvl="0"/>
            <a:r>
              <a:rPr lang="en-US" sz="2800" b="1" smtClean="0"/>
              <a:t>Write lock </a:t>
            </a:r>
          </a:p>
          <a:p>
            <a:pPr lvl="1"/>
            <a:r>
              <a:rPr lang="en-US" sz="2600" smtClean="0"/>
              <a:t>Giao dịch giữ Xlock được phép </a:t>
            </a:r>
            <a:r>
              <a:rPr lang="en-US" sz="2600" b="1" smtClean="0"/>
              <a:t>GHI + ĐỌC </a:t>
            </a:r>
            <a:r>
              <a:rPr lang="en-US" sz="2600" smtClean="0"/>
              <a:t>dữ liệu</a:t>
            </a:r>
          </a:p>
          <a:p>
            <a:pPr lvl="1"/>
            <a:r>
              <a:rPr lang="en-US" sz="2600" smtClean="0"/>
              <a:t>Tại 1 thời điểm chỉ có tối đa </a:t>
            </a:r>
            <a:r>
              <a:rPr lang="en-US" sz="2600" b="1" i="1" smtClean="0">
                <a:solidFill>
                  <a:srgbClr val="0070C0"/>
                </a:solidFill>
              </a:rPr>
              <a:t>1 giao dịch được quyền giữ Xlock </a:t>
            </a:r>
            <a:r>
              <a:rPr lang="en-US" sz="2600" smtClean="0"/>
              <a:t>trên 1 đơn dữ liệu.</a:t>
            </a:r>
          </a:p>
          <a:p>
            <a:pPr lvl="1"/>
            <a:r>
              <a:rPr lang="en-US" sz="2600" smtClean="0"/>
              <a:t>Không thể thiết lập Slock trên đơn vị dữ liệu đang có dạng Xlock.</a:t>
            </a:r>
          </a:p>
          <a:p>
            <a:endParaRPr lang="en-US"/>
          </a:p>
          <a:p>
            <a:pPr marL="0" indent="0">
              <a:buNone/>
            </a:pPr>
            <a:endParaRPr lang="en-US" dirty="0"/>
          </a:p>
        </p:txBody>
      </p:sp>
    </p:spTree>
    <p:extLst>
      <p:ext uri="{BB962C8B-B14F-4D97-AF65-F5344CB8AC3E}">
        <p14:creationId xmlns:p14="http://schemas.microsoft.com/office/powerpoint/2010/main" val="139066581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3.6.3. </a:t>
            </a:r>
            <a:r>
              <a:rPr lang="en-US" sz="2800" b="1">
                <a:solidFill>
                  <a:schemeClr val="accent6">
                    <a:lumMod val="75000"/>
                  </a:schemeClr>
                </a:solidFill>
                <a:latin typeface="Calibri" panose="020F0502020204030204" pitchFamily="34" charset="0"/>
              </a:rPr>
              <a:t>Khóa </a:t>
            </a:r>
            <a:r>
              <a:rPr lang="en-US" sz="2800" b="1" smtClean="0">
                <a:solidFill>
                  <a:schemeClr val="accent6">
                    <a:lumMod val="75000"/>
                  </a:schemeClr>
                </a:solidFill>
                <a:latin typeface="Calibri" panose="020F0502020204030204" pitchFamily="34" charset="0"/>
              </a:rPr>
              <a:t>dự định ghi</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vi-VN" sz="2800" b="1"/>
              <a:t>Update lock = Intent - to - update lock (Ulock): Khóa dự định ghi </a:t>
            </a:r>
            <a:endParaRPr lang="vi-VN" sz="2800"/>
          </a:p>
          <a:p>
            <a:pPr lvl="1"/>
            <a:r>
              <a:rPr lang="vi-VN" sz="2600"/>
              <a:t>Ulock sử dụng khi đọc dữ liệu với dự định ghi trở lại trên dữ liệu này. </a:t>
            </a:r>
          </a:p>
          <a:p>
            <a:pPr lvl="1"/>
            <a:r>
              <a:rPr lang="vi-VN" sz="2600"/>
              <a:t>Ulock là chế độ khoá trung gian giữa Slock và Xlock </a:t>
            </a:r>
            <a:endParaRPr lang="en-US" sz="2600"/>
          </a:p>
          <a:p>
            <a:pPr lvl="1"/>
            <a:r>
              <a:rPr lang="vi-VN" sz="2600"/>
              <a:t>Khi thực hiện thao tác ghi lên dữ liệu thì bắt buộc Ulock phải tự động chuyển thành Xlock </a:t>
            </a:r>
          </a:p>
          <a:p>
            <a:pPr lvl="1"/>
            <a:r>
              <a:rPr lang="en-US" sz="2600"/>
              <a:t>Giao dịch giữ Ulock được phép </a:t>
            </a:r>
            <a:r>
              <a:rPr lang="en-US" sz="2600" b="1"/>
              <a:t>GHI + ĐỌC </a:t>
            </a:r>
            <a:r>
              <a:rPr lang="en-US" sz="2600"/>
              <a:t>dữ liệu</a:t>
            </a:r>
          </a:p>
          <a:p>
            <a:pPr lvl="1"/>
            <a:r>
              <a:rPr lang="en-US" sz="2600"/>
              <a:t>Tại 1 thời điểm chỉ có tối đa </a:t>
            </a:r>
            <a:r>
              <a:rPr lang="en-US" sz="2600" b="1" i="1">
                <a:solidFill>
                  <a:srgbClr val="0070C0"/>
                </a:solidFill>
              </a:rPr>
              <a:t>1 giao dịch được quyền giữ Ulock </a:t>
            </a:r>
            <a:r>
              <a:rPr lang="en-US" sz="2600"/>
              <a:t>trên 1 đơn dữ liệu.</a:t>
            </a:r>
          </a:p>
          <a:p>
            <a:pPr lvl="1"/>
            <a:r>
              <a:rPr lang="en-US" sz="2600"/>
              <a:t>Có thể thiết lập Slock trên đơn vị dữ liệu đang có dạng Ulock</a:t>
            </a:r>
          </a:p>
          <a:p>
            <a:endParaRPr lang="en-US"/>
          </a:p>
          <a:p>
            <a:pPr marL="0" indent="0">
              <a:buNone/>
            </a:pPr>
            <a:endParaRPr lang="en-US" dirty="0"/>
          </a:p>
        </p:txBody>
      </p:sp>
    </p:spTree>
    <p:extLst>
      <p:ext uri="{BB962C8B-B14F-4D97-AF65-F5344CB8AC3E}">
        <p14:creationId xmlns:p14="http://schemas.microsoft.com/office/powerpoint/2010/main" val="23372830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 </a:t>
            </a:r>
            <a:r>
              <a:rPr lang="en-US" sz="2800" b="1">
                <a:solidFill>
                  <a:schemeClr val="accent6">
                    <a:lumMod val="75000"/>
                  </a:schemeClr>
                </a:solidFill>
                <a:latin typeface="Calibri" panose="020F0502020204030204" pitchFamily="34" charset="0"/>
              </a:rPr>
              <a:t>Mức độ cô lập của giao dịch </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fontScale="92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3000"/>
              <a:t>Mục đích:</a:t>
            </a:r>
          </a:p>
          <a:p>
            <a:pPr lvl="1">
              <a:lnSpc>
                <a:spcPct val="150000"/>
              </a:lnSpc>
            </a:pPr>
            <a:r>
              <a:rPr lang="en-US" sz="2800"/>
              <a:t>Tự </a:t>
            </a:r>
            <a:r>
              <a:rPr lang="vi-VN" sz="2800"/>
              <a:t>động đặt khóa cho các thao tác (đọc) trong kết nối dữ liệu hiện hành. </a:t>
            </a:r>
            <a:endParaRPr lang="en-US" sz="2800"/>
          </a:p>
          <a:p>
            <a:pPr>
              <a:lnSpc>
                <a:spcPct val="150000"/>
              </a:lnSpc>
            </a:pPr>
            <a:r>
              <a:rPr lang="en-US" sz="3000"/>
              <a:t>Các mức độ cô lập</a:t>
            </a:r>
          </a:p>
          <a:p>
            <a:pPr lvl="1">
              <a:lnSpc>
                <a:spcPct val="150000"/>
              </a:lnSpc>
            </a:pPr>
            <a:r>
              <a:rPr lang="en-US" sz="2800">
                <a:solidFill>
                  <a:srgbClr val="00B050"/>
                </a:solidFill>
              </a:rPr>
              <a:t>Read Uncommitted</a:t>
            </a:r>
          </a:p>
          <a:p>
            <a:pPr lvl="1">
              <a:lnSpc>
                <a:spcPct val="150000"/>
              </a:lnSpc>
            </a:pPr>
            <a:r>
              <a:rPr lang="en-US" sz="2800">
                <a:solidFill>
                  <a:srgbClr val="00B050"/>
                </a:solidFill>
              </a:rPr>
              <a:t>Read Committed</a:t>
            </a:r>
          </a:p>
          <a:p>
            <a:pPr lvl="1">
              <a:lnSpc>
                <a:spcPct val="150000"/>
              </a:lnSpc>
            </a:pPr>
            <a:r>
              <a:rPr lang="en-US" sz="2800">
                <a:solidFill>
                  <a:srgbClr val="00B050"/>
                </a:solidFill>
              </a:rPr>
              <a:t>Repeatable Read</a:t>
            </a:r>
          </a:p>
          <a:p>
            <a:pPr lvl="1">
              <a:lnSpc>
                <a:spcPct val="150000"/>
              </a:lnSpc>
            </a:pPr>
            <a:r>
              <a:rPr lang="en-US" sz="2800">
                <a:solidFill>
                  <a:srgbClr val="00B050"/>
                </a:solidFill>
              </a:rPr>
              <a:t>Serializable</a:t>
            </a:r>
          </a:p>
          <a:p>
            <a:pPr marL="0" indent="0">
              <a:buNone/>
            </a:pPr>
            <a:endParaRPr lang="en-US" dirty="0"/>
          </a:p>
        </p:txBody>
      </p:sp>
    </p:spTree>
    <p:extLst>
      <p:ext uri="{BB962C8B-B14F-4D97-AF65-F5344CB8AC3E}">
        <p14:creationId xmlns:p14="http://schemas.microsoft.com/office/powerpoint/2010/main" val="239742274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3.7.1. </a:t>
            </a:r>
            <a:r>
              <a:rPr lang="en-US" sz="2800" b="1">
                <a:solidFill>
                  <a:schemeClr val="accent6">
                    <a:lumMod val="75000"/>
                  </a:schemeClr>
                </a:solidFill>
                <a:latin typeface="Calibri" panose="020F0502020204030204" pitchFamily="34" charset="0"/>
              </a:rPr>
              <a:t>Read Uncommitted </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a:t>Đặc điểm:</a:t>
            </a:r>
          </a:p>
          <a:p>
            <a:pPr lvl="1">
              <a:lnSpc>
                <a:spcPct val="150000"/>
              </a:lnSpc>
            </a:pPr>
            <a:r>
              <a:rPr lang="en-US" sz="2800"/>
              <a:t>Đây là mức thấp nhất, khi có nhiều transaction diễn ra cùng lúc, data chưa commit của transaction này có thể được nhìn thấy bởi transaction khác nên data đọc được có thể bị rollback</a:t>
            </a:r>
            <a:r>
              <a:rPr lang="en-US" sz="2800" smtClean="0"/>
              <a:t>.</a:t>
            </a:r>
            <a:endParaRPr lang="en-US" sz="2600" b="1" smtClean="0"/>
          </a:p>
        </p:txBody>
      </p:sp>
    </p:spTree>
    <p:extLst>
      <p:ext uri="{BB962C8B-B14F-4D97-AF65-F5344CB8AC3E}">
        <p14:creationId xmlns:p14="http://schemas.microsoft.com/office/powerpoint/2010/main" val="186273857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3.7.1. </a:t>
            </a:r>
            <a:r>
              <a:rPr lang="en-US" sz="2800" b="1">
                <a:solidFill>
                  <a:schemeClr val="accent6">
                    <a:lumMod val="75000"/>
                  </a:schemeClr>
                </a:solidFill>
                <a:latin typeface="Calibri" panose="020F0502020204030204" pitchFamily="34" charset="0"/>
              </a:rPr>
              <a:t>Read Uncommitted </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tạo một bảng như sau:</a:t>
            </a:r>
          </a:p>
          <a:p>
            <a:pPr marL="320040" lvl="1" indent="0">
              <a:lnSpc>
                <a:spcPct val="150000"/>
              </a:lnSpc>
              <a:buNone/>
            </a:pPr>
            <a:endParaRPr lang="en-US" sz="2200" b="1" smtClean="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276" y="2943709"/>
            <a:ext cx="6078449" cy="3480821"/>
          </a:xfrm>
          <a:prstGeom prst="rect">
            <a:avLst/>
          </a:prstGeom>
        </p:spPr>
      </p:pic>
    </p:spTree>
    <p:extLst>
      <p:ext uri="{BB962C8B-B14F-4D97-AF65-F5344CB8AC3E}">
        <p14:creationId xmlns:p14="http://schemas.microsoft.com/office/powerpoint/2010/main" val="36655133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3.7.1. </a:t>
            </a:r>
            <a:r>
              <a:rPr lang="en-US" sz="2800" b="1">
                <a:solidFill>
                  <a:schemeClr val="accent6">
                    <a:lumMod val="75000"/>
                  </a:schemeClr>
                </a:solidFill>
                <a:latin typeface="Calibri" panose="020F0502020204030204" pitchFamily="34" charset="0"/>
              </a:rPr>
              <a:t>Read Uncommitted </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chạy câu lệnh SQL trên hai session khác nhau</a:t>
            </a:r>
          </a:p>
          <a:p>
            <a:pPr lvl="1">
              <a:lnSpc>
                <a:spcPct val="150000"/>
              </a:lnSpc>
            </a:pPr>
            <a:r>
              <a:rPr lang="en-US" smtClean="0"/>
              <a:t>Session 1</a:t>
            </a:r>
            <a:endParaRPr lang="en-US" sz="2200" smtClean="0"/>
          </a:p>
          <a:p>
            <a:pPr marL="320040" lvl="1" indent="0">
              <a:lnSpc>
                <a:spcPct val="150000"/>
              </a:lnSpc>
              <a:buNone/>
            </a:pPr>
            <a:endParaRPr lang="en-US" sz="2200" b="1" smtClean="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265" y="3298331"/>
            <a:ext cx="6827224" cy="1706806"/>
          </a:xfrm>
          <a:prstGeom prst="rect">
            <a:avLst/>
          </a:prstGeom>
        </p:spPr>
      </p:pic>
    </p:spTree>
    <p:extLst>
      <p:ext uri="{BB962C8B-B14F-4D97-AF65-F5344CB8AC3E}">
        <p14:creationId xmlns:p14="http://schemas.microsoft.com/office/powerpoint/2010/main" val="341372984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3.7.1. </a:t>
            </a:r>
            <a:r>
              <a:rPr lang="en-US" sz="2800" b="1">
                <a:solidFill>
                  <a:schemeClr val="accent6">
                    <a:lumMod val="75000"/>
                  </a:schemeClr>
                </a:solidFill>
                <a:latin typeface="Calibri" panose="020F0502020204030204" pitchFamily="34" charset="0"/>
              </a:rPr>
              <a:t>Read Uncommitted </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chạy câu lệnh SQL trên hai session khác nhau</a:t>
            </a:r>
          </a:p>
          <a:p>
            <a:pPr lvl="1">
              <a:lnSpc>
                <a:spcPct val="150000"/>
              </a:lnSpc>
            </a:pPr>
            <a:r>
              <a:rPr lang="en-US" smtClean="0"/>
              <a:t>Session 2</a:t>
            </a:r>
            <a:endParaRPr lang="en-US" sz="2200" smtClean="0"/>
          </a:p>
          <a:p>
            <a:pPr marL="320040" lvl="1" indent="0">
              <a:lnSpc>
                <a:spcPct val="150000"/>
              </a:lnSpc>
              <a:buNone/>
            </a:pPr>
            <a:endParaRPr lang="en-US" sz="2200" b="1" smtClean="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5684" y="3497208"/>
            <a:ext cx="6320618" cy="818117"/>
          </a:xfrm>
          <a:prstGeom prst="rect">
            <a:avLst/>
          </a:prstGeom>
        </p:spPr>
      </p:pic>
    </p:spTree>
    <p:extLst>
      <p:ext uri="{BB962C8B-B14F-4D97-AF65-F5344CB8AC3E}">
        <p14:creationId xmlns:p14="http://schemas.microsoft.com/office/powerpoint/2010/main" val="332531942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3.7.1. </a:t>
            </a:r>
            <a:r>
              <a:rPr lang="en-US" sz="2800" b="1">
                <a:solidFill>
                  <a:schemeClr val="accent6">
                    <a:lumMod val="75000"/>
                  </a:schemeClr>
                </a:solidFill>
                <a:latin typeface="Calibri" panose="020F0502020204030204" pitchFamily="34" charset="0"/>
              </a:rPr>
              <a:t>Read Uncommitted </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vi-VN"/>
              <a:t>Truy vấn chọn trong Session2 thực thi sau khi cập nhật bảng Emp trong giao dịch và trước khi giao dịch được khôi phục. Do đó, 999 được trả về thay vì 1000.</a:t>
            </a:r>
            <a:endParaRPr lang="en-US" sz="2200" b="1" smtClean="0"/>
          </a:p>
        </p:txBody>
      </p:sp>
    </p:spTree>
    <p:extLst>
      <p:ext uri="{BB962C8B-B14F-4D97-AF65-F5344CB8AC3E}">
        <p14:creationId xmlns:p14="http://schemas.microsoft.com/office/powerpoint/2010/main" val="130879556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3.7.2. </a:t>
            </a:r>
            <a:r>
              <a:rPr lang="en-US" sz="2800" b="1">
                <a:solidFill>
                  <a:schemeClr val="accent6">
                    <a:lumMod val="75000"/>
                  </a:schemeClr>
                </a:solidFill>
                <a:latin typeface="Calibri" panose="020F0502020204030204" pitchFamily="34" charset="0"/>
              </a:rPr>
              <a:t>Read Committed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sz="2800"/>
              <a:t>Chỉ có những data đã commit mới có thể nhìn thấy bởi transaction khác. </a:t>
            </a:r>
            <a:endParaRPr lang="en-US" sz="2800" smtClean="0"/>
          </a:p>
          <a:p>
            <a:r>
              <a:rPr lang="vi-VN" smtClean="0"/>
              <a:t>Nhưng </a:t>
            </a:r>
            <a:r>
              <a:rPr lang="vi-VN"/>
              <a:t>trong transaction, khi chạy cùng 1 lệnh SELECT </a:t>
            </a:r>
            <a:r>
              <a:rPr lang="vi-VN" smtClean="0"/>
              <a:t>ở</a:t>
            </a:r>
            <a:r>
              <a:rPr lang="en-US" smtClean="0"/>
              <a:t> </a:t>
            </a:r>
            <a:r>
              <a:rPr lang="vi-VN" smtClean="0"/>
              <a:t>những </a:t>
            </a:r>
            <a:r>
              <a:rPr lang="vi-VN"/>
              <a:t>thời điểm khác </a:t>
            </a:r>
            <a:r>
              <a:rPr lang="vi-VN" smtClean="0"/>
              <a:t>nhau,</a:t>
            </a:r>
            <a:r>
              <a:rPr lang="en-US" smtClean="0"/>
              <a:t> </a:t>
            </a:r>
            <a:r>
              <a:rPr lang="vi-VN" smtClean="0"/>
              <a:t>data </a:t>
            </a:r>
            <a:r>
              <a:rPr lang="vi-VN"/>
              <a:t>nhận được có thể không giống nhau do các transaction khác thay đổi. Hiện tượng</a:t>
            </a:r>
            <a:br>
              <a:rPr lang="vi-VN"/>
            </a:br>
            <a:r>
              <a:rPr lang="vi-VN"/>
              <a:t>này gọi là non-consistent read. </a:t>
            </a:r>
            <a:br>
              <a:rPr lang="vi-VN"/>
            </a:br>
            <a:endParaRPr lang="vi-VN" sz="2600" dirty="0"/>
          </a:p>
        </p:txBody>
      </p:sp>
    </p:spTree>
    <p:extLst>
      <p:ext uri="{BB962C8B-B14F-4D97-AF65-F5344CB8AC3E}">
        <p14:creationId xmlns:p14="http://schemas.microsoft.com/office/powerpoint/2010/main" val="189497326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551263" cy="721592"/>
            <a:chOff x="6096000" y="2068962"/>
            <a:chExt cx="6793552" cy="721592"/>
          </a:xfrm>
        </p:grpSpPr>
        <p:sp>
          <p:nvSpPr>
            <p:cNvPr id="21" name="文本框 20"/>
            <p:cNvSpPr txBox="1"/>
            <p:nvPr/>
          </p:nvSpPr>
          <p:spPr>
            <a:xfrm>
              <a:off x="6096000" y="2068962"/>
              <a:ext cx="679355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TÍNH CHẤT </a:t>
              </a:r>
              <a:r>
                <a:rPr lang="en-US" altLang="zh-CN" sz="3600" b="1" u="sng">
                  <a:solidFill>
                    <a:srgbClr val="D32F2F"/>
                  </a:solidFill>
                  <a:latin typeface="Calibri" panose="020F0502020204030204" pitchFamily="34" charset="0"/>
                </a:rPr>
                <a:t>CỦA GIAO </a:t>
              </a:r>
              <a:r>
                <a:rPr lang="en-US" altLang="zh-CN" sz="3600" b="1" u="sng" smtClean="0">
                  <a:solidFill>
                    <a:srgbClr val="D32F2F"/>
                  </a:solidFill>
                  <a:latin typeface="Calibri" panose="020F0502020204030204" pitchFamily="34" charset="0"/>
                </a:rPr>
                <a:t>TÁC</a:t>
              </a:r>
              <a:endParaRPr lang="en-US"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00525"/>
            <a:ext cx="9163240" cy="526297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lnSpc>
                <a:spcPct val="120000"/>
              </a:lnSpc>
              <a:buFont typeface="Arial" panose="020B0604020202020204" pitchFamily="34" charset="0"/>
              <a:buChar char="•"/>
            </a:pPr>
            <a:r>
              <a:rPr lang="vi-VN"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 giao dịch có bốn </a:t>
            </a:r>
            <a:r>
              <a:rPr lang="en-US" altLang="zh-CN" sz="2800" b="1" dirty="0" err="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a:t>
            </a:r>
            <a:r>
              <a:rPr lang="en-US" altLang="zh-CN"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zh-CN" sz="2800" b="1" dirty="0" err="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chất</a:t>
            </a:r>
            <a:r>
              <a:rPr lang="vi-VN" altLang="zh-CN"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chuẩn sau đây, thường được gọi bằng từ viết tắt </a:t>
            </a:r>
            <a:r>
              <a:rPr lang="vi-VN" altLang="zh-CN"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ACID</a:t>
            </a:r>
            <a:r>
              <a:rPr lang="en-US" altLang="zh-CN"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marL="628650" lvl="1" indent="-171450" algn="just">
              <a:lnSpc>
                <a:spcPct val="120000"/>
              </a:lnSpc>
              <a:buFont typeface="Arial" panose="020B0604020202020204" pitchFamily="34" charset="0"/>
              <a:buChar char="•"/>
            </a:pPr>
            <a:r>
              <a:rPr lang="en-US" altLang="en-US" sz="2800" b="1" dirty="0" err="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Nguyên</a:t>
            </a:r>
            <a:r>
              <a:rPr lang="en-US" altLang="en-US"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tố</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Atomicity)</a:t>
            </a:r>
          </a:p>
          <a:p>
            <a:pPr marL="1085850" lvl="2" indent="-171450" algn="just">
              <a:lnSpc>
                <a:spcPct val="120000"/>
              </a:lnSpc>
              <a:buFont typeface="Arial" panose="020B0604020202020204" pitchFamily="34" charset="0"/>
              <a:buChar char="•"/>
            </a:pPr>
            <a:r>
              <a:rPr lang="en-US" altLang="en-US" sz="2800" b="1" dirty="0" err="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Hoặc</a:t>
            </a:r>
            <a:r>
              <a:rPr lang="en-US" altLang="en-US"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là</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toàn</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bộ</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hoạt</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động</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của</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dịch</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được</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phản</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ánh</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đúng</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đắn</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trong</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CSDL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hoặc</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không</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có</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hoạt</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động</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nào</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cả</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endParaRPr lang="en-US" altLang="en-US"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628650" lvl="1" indent="-171450" algn="just">
              <a:lnSpc>
                <a:spcPct val="120000"/>
              </a:lnSpc>
              <a:buFont typeface="Arial" panose="020B0604020202020204" pitchFamily="34" charset="0"/>
              <a:buChar char="•"/>
            </a:pPr>
            <a:r>
              <a:rPr lang="en-US" altLang="en-US" sz="2800" b="1" dirty="0" err="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Nhất</a:t>
            </a:r>
            <a:r>
              <a:rPr lang="en-US" altLang="en-US"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quán</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Consistency)</a:t>
            </a:r>
          </a:p>
          <a:p>
            <a:pPr marL="1085850" lvl="2" indent="-171450" algn="just">
              <a:lnSpc>
                <a:spcPct val="120000"/>
              </a:lnSpc>
              <a:buFont typeface="Arial" panose="020B0604020202020204" pitchFamily="34" charset="0"/>
              <a:buChar char="•"/>
            </a:pPr>
            <a:r>
              <a:rPr lang="en-US" altLang="en-US" sz="2800" b="1" dirty="0" err="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Một</a:t>
            </a:r>
            <a:r>
              <a:rPr lang="en-US" altLang="en-US"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tác</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được</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thực</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hiện</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độc</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lập</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với</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tác</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khác</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xử</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lý</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đồng</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thời</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với</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nó</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để</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bảo</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đảm</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nhất</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quán</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err="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cho</a:t>
            </a:r>
            <a:r>
              <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en-US" altLang="en-US" sz="2800" b="1" dirty="0"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CSDL</a:t>
            </a:r>
            <a:endParaRPr lang="en-US" altLang="en-US"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0961256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3.7.2. </a:t>
            </a:r>
            <a:r>
              <a:rPr lang="en-US" sz="2800" b="1">
                <a:solidFill>
                  <a:schemeClr val="accent6">
                    <a:lumMod val="75000"/>
                  </a:schemeClr>
                </a:solidFill>
                <a:latin typeface="Calibri" panose="020F0502020204030204" pitchFamily="34" charset="0"/>
              </a:rPr>
              <a:t>Read Committed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tạo một bảng như sau:</a:t>
            </a:r>
          </a:p>
          <a:p>
            <a:pPr marL="320040" lvl="1" indent="0">
              <a:lnSpc>
                <a:spcPct val="150000"/>
              </a:lnSpc>
              <a:buNone/>
            </a:pPr>
            <a:endParaRPr lang="en-US" sz="2200" b="1" smtClean="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276" y="2943709"/>
            <a:ext cx="6078449" cy="3480821"/>
          </a:xfrm>
          <a:prstGeom prst="rect">
            <a:avLst/>
          </a:prstGeom>
        </p:spPr>
      </p:pic>
    </p:spTree>
    <p:extLst>
      <p:ext uri="{BB962C8B-B14F-4D97-AF65-F5344CB8AC3E}">
        <p14:creationId xmlns:p14="http://schemas.microsoft.com/office/powerpoint/2010/main" val="398339397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3.7.2. </a:t>
            </a:r>
            <a:r>
              <a:rPr lang="en-US" sz="2800" b="1">
                <a:solidFill>
                  <a:schemeClr val="accent6">
                    <a:lumMod val="75000"/>
                  </a:schemeClr>
                </a:solidFill>
                <a:latin typeface="Calibri" panose="020F0502020204030204" pitchFamily="34" charset="0"/>
              </a:rPr>
              <a:t>Read Committed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chạy câu lệnh SQL trên hai session khác nhau</a:t>
            </a:r>
          </a:p>
          <a:p>
            <a:pPr lvl="1">
              <a:lnSpc>
                <a:spcPct val="150000"/>
              </a:lnSpc>
            </a:pPr>
            <a:r>
              <a:rPr lang="en-US" smtClean="0"/>
              <a:t>Session 1</a:t>
            </a:r>
            <a:endParaRPr lang="en-US" sz="2200" smtClean="0"/>
          </a:p>
          <a:p>
            <a:pPr marL="320040" lvl="1" indent="0">
              <a:lnSpc>
                <a:spcPct val="150000"/>
              </a:lnSpc>
              <a:buNone/>
            </a:pPr>
            <a:endParaRPr lang="en-US" sz="2200" b="1"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183" y="3229819"/>
            <a:ext cx="7253280" cy="2080118"/>
          </a:xfrm>
          <a:prstGeom prst="rect">
            <a:avLst/>
          </a:prstGeom>
        </p:spPr>
      </p:pic>
    </p:spTree>
    <p:extLst>
      <p:ext uri="{BB962C8B-B14F-4D97-AF65-F5344CB8AC3E}">
        <p14:creationId xmlns:p14="http://schemas.microsoft.com/office/powerpoint/2010/main" val="346106250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3.7.2. </a:t>
            </a:r>
            <a:r>
              <a:rPr lang="en-US" sz="2800" b="1">
                <a:solidFill>
                  <a:schemeClr val="accent6">
                    <a:lumMod val="75000"/>
                  </a:schemeClr>
                </a:solidFill>
                <a:latin typeface="Calibri" panose="020F0502020204030204" pitchFamily="34" charset="0"/>
              </a:rPr>
              <a:t>Read Committed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chạy câu lệnh SQL trên hai session khác nhau</a:t>
            </a:r>
          </a:p>
          <a:p>
            <a:pPr lvl="1">
              <a:lnSpc>
                <a:spcPct val="150000"/>
              </a:lnSpc>
            </a:pPr>
            <a:r>
              <a:rPr lang="en-US" smtClean="0"/>
              <a:t>Session 2</a:t>
            </a:r>
            <a:endParaRPr lang="en-US" sz="2200" smtClean="0"/>
          </a:p>
          <a:p>
            <a:pPr marL="320040" lvl="1" indent="0">
              <a:lnSpc>
                <a:spcPct val="150000"/>
              </a:lnSpc>
              <a:buNone/>
            </a:pPr>
            <a:endParaRPr lang="en-US" sz="2200" b="1" smtClean="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266" y="3213213"/>
            <a:ext cx="5758501" cy="1214407"/>
          </a:xfrm>
          <a:prstGeom prst="rect">
            <a:avLst/>
          </a:prstGeom>
        </p:spPr>
      </p:pic>
    </p:spTree>
    <p:extLst>
      <p:ext uri="{BB962C8B-B14F-4D97-AF65-F5344CB8AC3E}">
        <p14:creationId xmlns:p14="http://schemas.microsoft.com/office/powerpoint/2010/main" val="333350796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3.7.2. </a:t>
            </a:r>
            <a:r>
              <a:rPr lang="en-US" sz="2800" b="1">
                <a:solidFill>
                  <a:schemeClr val="accent6">
                    <a:lumMod val="75000"/>
                  </a:schemeClr>
                </a:solidFill>
                <a:latin typeface="Calibri" panose="020F0502020204030204" pitchFamily="34" charset="0"/>
              </a:rPr>
              <a:t>Read Committed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a:t>Trong phiên thứ hai, nó chỉ trả về kết quả sau khi thực hiện xong toàn bộ giao dịch trong phiên đầu tiên do khóa trên bảng Emp. Chúng tôi đã sử dụng lệnh chờ để trì hoãn 15 giây sau khi cập nhật bảng Emp trong giao dịch.</a:t>
            </a:r>
            <a:endParaRPr lang="en-US" sz="2200" b="1" smtClean="0"/>
          </a:p>
        </p:txBody>
      </p:sp>
    </p:spTree>
    <p:extLst>
      <p:ext uri="{BB962C8B-B14F-4D97-AF65-F5344CB8AC3E}">
        <p14:creationId xmlns:p14="http://schemas.microsoft.com/office/powerpoint/2010/main" val="101936337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3.7.3. </a:t>
            </a:r>
            <a:r>
              <a:rPr lang="en-US" sz="2800" b="1">
                <a:solidFill>
                  <a:schemeClr val="accent6">
                    <a:lumMod val="75000"/>
                  </a:schemeClr>
                </a:solidFill>
                <a:latin typeface="Calibri" panose="020F0502020204030204" pitchFamily="34" charset="0"/>
              </a:rPr>
              <a:t>Repeatable</a:t>
            </a:r>
            <a:r>
              <a:rPr lang="en-US" sz="2800"/>
              <a:t> </a:t>
            </a:r>
            <a:r>
              <a:rPr lang="en-US" sz="2800" b="1" smtClean="0">
                <a:solidFill>
                  <a:schemeClr val="accent6">
                    <a:lumMod val="75000"/>
                  </a:schemeClr>
                </a:solidFill>
                <a:latin typeface="Calibri" panose="020F0502020204030204" pitchFamily="34" charset="0"/>
              </a:rPr>
              <a:t>Read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fontScale="92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vi-VN" sz="2800" b="1"/>
              <a:t>Đặc điểm:</a:t>
            </a:r>
          </a:p>
          <a:p>
            <a:pPr lvl="1">
              <a:lnSpc>
                <a:spcPct val="150000"/>
              </a:lnSpc>
            </a:pPr>
            <a:r>
              <a:rPr lang="vi-VN" sz="2800" smtClean="0"/>
              <a:t>Trong </a:t>
            </a:r>
            <a:r>
              <a:rPr lang="vi-VN" sz="2800"/>
              <a:t>một transaction, khi lệnh SELECT đầu tiên được </a:t>
            </a:r>
            <a:r>
              <a:rPr lang="vi-VN" sz="2800" smtClean="0"/>
              <a:t>chạy,</a:t>
            </a:r>
            <a:r>
              <a:rPr lang="en-US" sz="2800" smtClean="0"/>
              <a:t> </a:t>
            </a:r>
            <a:r>
              <a:rPr lang="vi-VN" sz="2800" smtClean="0"/>
              <a:t>DB </a:t>
            </a:r>
            <a:r>
              <a:rPr lang="vi-VN" sz="2800"/>
              <a:t>sẽ tạo ra 1 snapshot </a:t>
            </a:r>
            <a:r>
              <a:rPr lang="vi-VN" sz="2800" smtClean="0"/>
              <a:t>của</a:t>
            </a:r>
            <a:r>
              <a:rPr lang="en-US" sz="2800" smtClean="0"/>
              <a:t> </a:t>
            </a:r>
            <a:r>
              <a:rPr lang="vi-VN" sz="2800" smtClean="0"/>
              <a:t>toàn </a:t>
            </a:r>
            <a:r>
              <a:rPr lang="vi-VN" sz="2800"/>
              <a:t>bộ data đã commit ở thời điểm </a:t>
            </a:r>
            <a:r>
              <a:rPr lang="vi-VN" sz="2800" smtClean="0"/>
              <a:t>đó.</a:t>
            </a:r>
            <a:endParaRPr lang="en-US" sz="2800" smtClean="0"/>
          </a:p>
          <a:p>
            <a:pPr lvl="1">
              <a:lnSpc>
                <a:spcPct val="150000"/>
              </a:lnSpc>
            </a:pPr>
            <a:r>
              <a:rPr lang="vi-VN" sz="2800" smtClean="0"/>
              <a:t>Các </a:t>
            </a:r>
            <a:r>
              <a:rPr lang="vi-VN" sz="2800"/>
              <a:t>transaction khác vẫn có thể INSERT, UPDATE, DELETE </a:t>
            </a:r>
            <a:r>
              <a:rPr lang="vi-VN" sz="2800" smtClean="0"/>
              <a:t>data</a:t>
            </a:r>
            <a:r>
              <a:rPr lang="en-US" sz="2800" smtClean="0"/>
              <a:t> </a:t>
            </a:r>
            <a:r>
              <a:rPr lang="vi-VN" sz="2800" smtClean="0"/>
              <a:t>nhưng trong</a:t>
            </a:r>
            <a:r>
              <a:rPr lang="en-US" sz="2800" smtClean="0"/>
              <a:t> </a:t>
            </a:r>
            <a:r>
              <a:rPr lang="vi-VN" sz="2800" smtClean="0"/>
              <a:t>transaction </a:t>
            </a:r>
            <a:r>
              <a:rPr lang="vi-VN" sz="2800"/>
              <a:t>này sẽ không nhìn thấy được những thay đổi đó cho dù thay đổi đó </a:t>
            </a:r>
            <a:r>
              <a:rPr lang="vi-VN" sz="2800" smtClean="0"/>
              <a:t>đã</a:t>
            </a:r>
            <a:r>
              <a:rPr lang="en-US" sz="2800" smtClean="0"/>
              <a:t> </a:t>
            </a:r>
            <a:r>
              <a:rPr lang="vi-VN" sz="2800" smtClean="0"/>
              <a:t>commit</a:t>
            </a:r>
            <a:r>
              <a:rPr lang="vi-VN" sz="2800"/>
              <a:t>. </a:t>
            </a:r>
            <a:br>
              <a:rPr lang="vi-VN" sz="2800"/>
            </a:br>
            <a:endParaRPr lang="vi-VN" sz="2600" dirty="0"/>
          </a:p>
        </p:txBody>
      </p:sp>
    </p:spTree>
    <p:extLst>
      <p:ext uri="{BB962C8B-B14F-4D97-AF65-F5344CB8AC3E}">
        <p14:creationId xmlns:p14="http://schemas.microsoft.com/office/powerpoint/2010/main" val="426516145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3.7.3. </a:t>
            </a:r>
            <a:r>
              <a:rPr lang="en-US" sz="2800" b="1">
                <a:solidFill>
                  <a:schemeClr val="accent6">
                    <a:lumMod val="75000"/>
                  </a:schemeClr>
                </a:solidFill>
                <a:latin typeface="Calibri" panose="020F0502020204030204" pitchFamily="34" charset="0"/>
              </a:rPr>
              <a:t>Repeatable</a:t>
            </a:r>
            <a:r>
              <a:rPr lang="en-US" sz="2800"/>
              <a:t> </a:t>
            </a:r>
            <a:r>
              <a:rPr lang="en-US" sz="2800" b="1" smtClean="0">
                <a:solidFill>
                  <a:schemeClr val="accent6">
                    <a:lumMod val="75000"/>
                  </a:schemeClr>
                </a:solidFill>
                <a:latin typeface="Calibri" panose="020F0502020204030204" pitchFamily="34" charset="0"/>
              </a:rPr>
              <a:t>Read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fontScale="92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vi-VN" sz="2800" b="1"/>
              <a:t>Đặc điểm:</a:t>
            </a:r>
          </a:p>
          <a:p>
            <a:pPr lvl="1">
              <a:lnSpc>
                <a:spcPct val="150000"/>
              </a:lnSpc>
            </a:pPr>
            <a:r>
              <a:rPr lang="vi-VN" sz="2800" smtClean="0"/>
              <a:t>Trong </a:t>
            </a:r>
            <a:r>
              <a:rPr lang="vi-VN" sz="2800"/>
              <a:t>một transaction, khi lệnh SELECT đầu tiên được </a:t>
            </a:r>
            <a:r>
              <a:rPr lang="vi-VN" sz="2800" smtClean="0"/>
              <a:t>chạy,</a:t>
            </a:r>
            <a:r>
              <a:rPr lang="en-US" sz="2800" smtClean="0"/>
              <a:t> </a:t>
            </a:r>
            <a:r>
              <a:rPr lang="vi-VN" sz="2800" smtClean="0"/>
              <a:t>DB </a:t>
            </a:r>
            <a:r>
              <a:rPr lang="vi-VN" sz="2800"/>
              <a:t>sẽ tạo ra 1 snapshot </a:t>
            </a:r>
            <a:r>
              <a:rPr lang="vi-VN" sz="2800" smtClean="0"/>
              <a:t>của</a:t>
            </a:r>
            <a:r>
              <a:rPr lang="en-US" sz="2800" smtClean="0"/>
              <a:t> </a:t>
            </a:r>
            <a:r>
              <a:rPr lang="vi-VN" sz="2800" smtClean="0"/>
              <a:t>toàn </a:t>
            </a:r>
            <a:r>
              <a:rPr lang="vi-VN" sz="2800"/>
              <a:t>bộ data đã commit ở thời điểm </a:t>
            </a:r>
            <a:r>
              <a:rPr lang="vi-VN" sz="2800" smtClean="0"/>
              <a:t>đó.</a:t>
            </a:r>
            <a:endParaRPr lang="en-US" sz="2800" smtClean="0"/>
          </a:p>
          <a:p>
            <a:pPr lvl="1">
              <a:lnSpc>
                <a:spcPct val="150000"/>
              </a:lnSpc>
            </a:pPr>
            <a:r>
              <a:rPr lang="vi-VN" sz="2800" smtClean="0"/>
              <a:t>Các </a:t>
            </a:r>
            <a:r>
              <a:rPr lang="vi-VN" sz="2800"/>
              <a:t>transaction khác vẫn có thể INSERT, UPDATE, DELETE </a:t>
            </a:r>
            <a:r>
              <a:rPr lang="vi-VN" sz="2800" smtClean="0"/>
              <a:t>data</a:t>
            </a:r>
            <a:r>
              <a:rPr lang="en-US" sz="2800" smtClean="0"/>
              <a:t> </a:t>
            </a:r>
            <a:r>
              <a:rPr lang="vi-VN" sz="2800" smtClean="0"/>
              <a:t>nhưng trong</a:t>
            </a:r>
            <a:r>
              <a:rPr lang="en-US" sz="2800" smtClean="0"/>
              <a:t> </a:t>
            </a:r>
            <a:r>
              <a:rPr lang="vi-VN" sz="2800" smtClean="0"/>
              <a:t>transaction </a:t>
            </a:r>
            <a:r>
              <a:rPr lang="vi-VN" sz="2800"/>
              <a:t>này sẽ không nhìn thấy được những thay đổi đó cho dù thay đổi đó </a:t>
            </a:r>
            <a:r>
              <a:rPr lang="vi-VN" sz="2800" smtClean="0"/>
              <a:t>đã</a:t>
            </a:r>
            <a:r>
              <a:rPr lang="en-US" sz="2800" smtClean="0"/>
              <a:t> </a:t>
            </a:r>
            <a:r>
              <a:rPr lang="vi-VN" sz="2800" smtClean="0"/>
              <a:t>commit</a:t>
            </a:r>
            <a:r>
              <a:rPr lang="vi-VN" sz="2800"/>
              <a:t>. </a:t>
            </a:r>
            <a:br>
              <a:rPr lang="vi-VN" sz="2800"/>
            </a:br>
            <a:endParaRPr lang="vi-VN" sz="2600" dirty="0"/>
          </a:p>
        </p:txBody>
      </p:sp>
    </p:spTree>
    <p:extLst>
      <p:ext uri="{BB962C8B-B14F-4D97-AF65-F5344CB8AC3E}">
        <p14:creationId xmlns:p14="http://schemas.microsoft.com/office/powerpoint/2010/main" val="412403994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954236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3.7.3. </a:t>
            </a:r>
            <a:r>
              <a:rPr lang="en-US" sz="2800" b="1">
                <a:solidFill>
                  <a:schemeClr val="accent6">
                    <a:lumMod val="75000"/>
                  </a:schemeClr>
                </a:solidFill>
                <a:latin typeface="Calibri" panose="020F0502020204030204" pitchFamily="34" charset="0"/>
              </a:rPr>
              <a:t>Repeatable Read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vi-VN" sz="2800" b="1"/>
              <a:t>Ưu điểm:</a:t>
            </a:r>
          </a:p>
          <a:p>
            <a:pPr lvl="1"/>
            <a:r>
              <a:rPr lang="vi-VN" sz="2600"/>
              <a:t>Giải quyết </a:t>
            </a:r>
            <a:r>
              <a:rPr lang="en-US" sz="2600"/>
              <a:t>được 3 </a:t>
            </a:r>
            <a:r>
              <a:rPr lang="vi-VN" sz="2600"/>
              <a:t>vấn đề</a:t>
            </a:r>
            <a:r>
              <a:rPr lang="en-US" sz="2600"/>
              <a:t>: Lost Updated, </a:t>
            </a:r>
            <a:r>
              <a:rPr lang="vi-VN" sz="2600"/>
              <a:t>Dirty Read và Unrepeatable Read</a:t>
            </a:r>
            <a:endParaRPr lang="en-US" sz="2600"/>
          </a:p>
          <a:p>
            <a:r>
              <a:rPr lang="vi-VN" sz="2800" b="1" smtClean="0"/>
              <a:t>Khuyết </a:t>
            </a:r>
            <a:r>
              <a:rPr lang="vi-VN" sz="2800" b="1"/>
              <a:t>điểm:</a:t>
            </a:r>
          </a:p>
          <a:p>
            <a:pPr lvl="1"/>
            <a:r>
              <a:rPr lang="vi-VN" sz="2600"/>
              <a:t>Chưa giải quyết được vấn đề Phantom, do vẫn cho phép insert những dòng dữ</a:t>
            </a:r>
            <a:r>
              <a:rPr lang="en-US" sz="2600"/>
              <a:t> </a:t>
            </a:r>
            <a:r>
              <a:rPr lang="vi-VN" sz="2600"/>
              <a:t>liệu thỏa điều kiện thiết lập </a:t>
            </a:r>
            <a:r>
              <a:rPr lang="en-US" sz="2600"/>
              <a:t>S</a:t>
            </a:r>
            <a:r>
              <a:rPr lang="vi-VN" sz="2600"/>
              <a:t>lock</a:t>
            </a:r>
            <a:endParaRPr lang="en-US" sz="2600"/>
          </a:p>
          <a:p>
            <a:pPr lvl="1"/>
            <a:r>
              <a:rPr lang="vi-VN" sz="2600"/>
              <a:t>Slock được giữ đến hết giao </a:t>
            </a:r>
            <a:r>
              <a:rPr lang="en-US" sz="2600"/>
              <a:t>dịch </a:t>
            </a:r>
            <a:r>
              <a:rPr lang="vi-VN" sz="2600"/>
              <a:t>==&gt; cản trở việc cập nhật dữ liệu của các</a:t>
            </a:r>
            <a:r>
              <a:rPr lang="en-US" sz="2600"/>
              <a:t> giao dịch khác</a:t>
            </a:r>
          </a:p>
          <a:p>
            <a:endParaRPr lang="vi-VN" sz="2600" dirty="0"/>
          </a:p>
        </p:txBody>
      </p:sp>
    </p:spTree>
    <p:extLst>
      <p:ext uri="{BB962C8B-B14F-4D97-AF65-F5344CB8AC3E}">
        <p14:creationId xmlns:p14="http://schemas.microsoft.com/office/powerpoint/2010/main" val="240079552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3.7.3. </a:t>
            </a:r>
            <a:r>
              <a:rPr lang="en-US" sz="2800" b="1">
                <a:solidFill>
                  <a:schemeClr val="accent6">
                    <a:lumMod val="75000"/>
                  </a:schemeClr>
                </a:solidFill>
                <a:latin typeface="Calibri" panose="020F0502020204030204" pitchFamily="34" charset="0"/>
              </a:rPr>
              <a:t>Repeatable Read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tạo một bảng như sau:</a:t>
            </a:r>
          </a:p>
          <a:p>
            <a:pPr marL="320040" lvl="1" indent="0">
              <a:lnSpc>
                <a:spcPct val="150000"/>
              </a:lnSpc>
              <a:buNone/>
            </a:pPr>
            <a:endParaRPr lang="en-US" sz="2200" b="1" smtClean="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276" y="2943709"/>
            <a:ext cx="6078449" cy="3480821"/>
          </a:xfrm>
          <a:prstGeom prst="rect">
            <a:avLst/>
          </a:prstGeom>
        </p:spPr>
      </p:pic>
    </p:spTree>
    <p:extLst>
      <p:ext uri="{BB962C8B-B14F-4D97-AF65-F5344CB8AC3E}">
        <p14:creationId xmlns:p14="http://schemas.microsoft.com/office/powerpoint/2010/main" val="65127507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3.7.3. </a:t>
            </a:r>
            <a:r>
              <a:rPr lang="en-US" sz="2800" b="1">
                <a:solidFill>
                  <a:schemeClr val="accent6">
                    <a:lumMod val="75000"/>
                  </a:schemeClr>
                </a:solidFill>
                <a:latin typeface="Calibri" panose="020F0502020204030204" pitchFamily="34" charset="0"/>
              </a:rPr>
              <a:t>Repeatable Read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chạy câu lệnh SQL trên hai session khác nhau</a:t>
            </a:r>
          </a:p>
          <a:p>
            <a:pPr lvl="1">
              <a:lnSpc>
                <a:spcPct val="150000"/>
              </a:lnSpc>
            </a:pPr>
            <a:r>
              <a:rPr lang="en-US" smtClean="0"/>
              <a:t>Session 1</a:t>
            </a:r>
            <a:endParaRPr lang="en-US" sz="2200" smtClean="0"/>
          </a:p>
          <a:p>
            <a:pPr marL="320040" lvl="1" indent="0">
              <a:lnSpc>
                <a:spcPct val="150000"/>
              </a:lnSpc>
              <a:buNone/>
            </a:pPr>
            <a:endParaRPr lang="en-US" sz="2200" b="1" smtClean="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219" y="3255956"/>
            <a:ext cx="6749776" cy="1957727"/>
          </a:xfrm>
          <a:prstGeom prst="rect">
            <a:avLst/>
          </a:prstGeom>
        </p:spPr>
      </p:pic>
    </p:spTree>
    <p:extLst>
      <p:ext uri="{BB962C8B-B14F-4D97-AF65-F5344CB8AC3E}">
        <p14:creationId xmlns:p14="http://schemas.microsoft.com/office/powerpoint/2010/main" val="366024168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3.7.3. </a:t>
            </a:r>
            <a:r>
              <a:rPr lang="en-US" sz="2800" b="1">
                <a:solidFill>
                  <a:schemeClr val="accent6">
                    <a:lumMod val="75000"/>
                  </a:schemeClr>
                </a:solidFill>
                <a:latin typeface="Calibri" panose="020F0502020204030204" pitchFamily="34" charset="0"/>
              </a:rPr>
              <a:t>Repeatable Read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chạy câu lệnh SQL trên hai session khác nhau</a:t>
            </a:r>
          </a:p>
          <a:p>
            <a:pPr lvl="1">
              <a:lnSpc>
                <a:spcPct val="150000"/>
              </a:lnSpc>
            </a:pPr>
            <a:r>
              <a:rPr lang="en-US" smtClean="0"/>
              <a:t>Session 2</a:t>
            </a:r>
            <a:endParaRPr lang="en-US" sz="2200" smtClean="0"/>
          </a:p>
          <a:p>
            <a:pPr marL="320040" lvl="1" indent="0">
              <a:lnSpc>
                <a:spcPct val="150000"/>
              </a:lnSpc>
              <a:buNone/>
            </a:pPr>
            <a:endParaRPr lang="en-US" sz="2200" b="1"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572" y="3552133"/>
            <a:ext cx="6399830" cy="618814"/>
          </a:xfrm>
          <a:prstGeom prst="rect">
            <a:avLst/>
          </a:prstGeom>
        </p:spPr>
      </p:pic>
    </p:spTree>
    <p:extLst>
      <p:ext uri="{BB962C8B-B14F-4D97-AF65-F5344CB8AC3E}">
        <p14:creationId xmlns:p14="http://schemas.microsoft.com/office/powerpoint/2010/main" val="389746529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551263" cy="721592"/>
            <a:chOff x="6096000" y="2068962"/>
            <a:chExt cx="6793552" cy="721592"/>
          </a:xfrm>
        </p:grpSpPr>
        <p:sp>
          <p:nvSpPr>
            <p:cNvPr id="21" name="文本框 20"/>
            <p:cNvSpPr txBox="1"/>
            <p:nvPr/>
          </p:nvSpPr>
          <p:spPr>
            <a:xfrm>
              <a:off x="6096000" y="2068962"/>
              <a:ext cx="679355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TÍNH CHẤT </a:t>
              </a:r>
              <a:r>
                <a:rPr lang="en-US" altLang="zh-CN" sz="3600" b="1" u="sng">
                  <a:solidFill>
                    <a:srgbClr val="D32F2F"/>
                  </a:solidFill>
                  <a:latin typeface="Calibri" panose="020F0502020204030204" pitchFamily="34" charset="0"/>
                </a:rPr>
                <a:t>CỦA GIAO </a:t>
              </a:r>
              <a:r>
                <a:rPr lang="en-US" altLang="zh-CN" sz="3600" b="1" u="sng" smtClean="0">
                  <a:solidFill>
                    <a:srgbClr val="D32F2F"/>
                  </a:solidFill>
                  <a:latin typeface="Calibri" panose="020F0502020204030204" pitchFamily="34" charset="0"/>
                </a:rPr>
                <a:t>TÁC</a:t>
              </a:r>
              <a:endParaRPr lang="en-US"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00525"/>
            <a:ext cx="9163240" cy="422885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lnSpc>
                <a:spcPct val="120000"/>
              </a:lnSpc>
              <a:buFont typeface="Arial" panose="020B0604020202020204" pitchFamily="34" charset="0"/>
              <a:buChar char="•"/>
            </a:pPr>
            <a:r>
              <a:rPr lang="vi-VN" altLang="zh-C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Các giao dịch có bốn </a:t>
            </a:r>
            <a:r>
              <a:rPr lang="en-US" altLang="zh-C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tính chất</a:t>
            </a:r>
            <a:r>
              <a:rPr lang="vi-VN" altLang="zh-C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a:t>
            </a:r>
            <a:r>
              <a:rPr lang="vi-VN" altLang="zh-CN"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chuẩn sau đây, thường được gọi bằng từ viết tắt </a:t>
            </a:r>
            <a:r>
              <a:rPr lang="vi-VN" altLang="zh-C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ACID</a:t>
            </a:r>
            <a:r>
              <a:rPr lang="en-US" altLang="zh-C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
            </a:r>
          </a:p>
          <a:p>
            <a:pPr marL="628650" lvl="1" indent="-171450" algn="just">
              <a:lnSpc>
                <a:spcPct val="120000"/>
              </a:lnSpc>
              <a:buFont typeface="Arial" panose="020B0604020202020204" pitchFamily="34" charset="0"/>
              <a:buChar char="•"/>
            </a:pP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Cô </a:t>
            </a:r>
            <a:r>
              <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lập (</a:t>
            </a: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Isolation)</a:t>
            </a:r>
          </a:p>
          <a:p>
            <a:pPr marL="1085850" lvl="2" indent="-171450" algn="just">
              <a:lnSpc>
                <a:spcPct val="120000"/>
              </a:lnSpc>
              <a:buFont typeface="Arial" panose="020B0604020202020204" pitchFamily="34" charset="0"/>
              <a:buChar char="•"/>
            </a:pP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Một </a:t>
            </a:r>
            <a:r>
              <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giao tác không quan tâm đến các giao tác khác xử lý đồng thời với </a:t>
            </a: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nó</a:t>
            </a:r>
          </a:p>
          <a:p>
            <a:pPr marL="628650" lvl="1" indent="-171450" algn="just">
              <a:lnSpc>
                <a:spcPct val="120000"/>
              </a:lnSpc>
              <a:buFont typeface="Arial" panose="020B0604020202020204" pitchFamily="34" charset="0"/>
              <a:buChar char="•"/>
            </a:pP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Bền </a:t>
            </a:r>
            <a:r>
              <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vững (</a:t>
            </a: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Durability)</a:t>
            </a:r>
          </a:p>
          <a:p>
            <a:pPr marL="1085850" lvl="2" indent="-171450" algn="just">
              <a:lnSpc>
                <a:spcPct val="120000"/>
              </a:lnSpc>
              <a:buFont typeface="Arial" panose="020B0604020202020204" pitchFamily="34" charset="0"/>
              <a:buChar char="•"/>
            </a:pP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Mọi </a:t>
            </a:r>
            <a:r>
              <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thay đổi mà giao tác thực hiện trên CSDL phải được ghi nhận bền vững</a:t>
            </a:r>
            <a:endPar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0164827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954236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3.7.3. </a:t>
            </a:r>
            <a:r>
              <a:rPr lang="en-US" sz="2800" b="1">
                <a:solidFill>
                  <a:schemeClr val="accent6">
                    <a:lumMod val="75000"/>
                  </a:schemeClr>
                </a:solidFill>
                <a:latin typeface="Calibri" panose="020F0502020204030204" pitchFamily="34" charset="0"/>
              </a:rPr>
              <a:t>Repeatable Read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sz="2800" smtClean="0"/>
              <a:t>Ví dụ</a:t>
            </a:r>
          </a:p>
          <a:p>
            <a:pPr lvl="1"/>
            <a:r>
              <a:rPr lang="en-US" sz="2600" smtClean="0"/>
              <a:t>D</a:t>
            </a:r>
            <a:r>
              <a:rPr lang="vi-VN" sz="2600" smtClean="0"/>
              <a:t>ữ </a:t>
            </a:r>
            <a:r>
              <a:rPr lang="vi-VN" sz="2600"/>
              <a:t>liệu truy vấn chọn của bảng được sử dụng trong giao dịch ở mức cô lập "Đọc lặp lại" không thể được sửa đổi từ bất kỳ phiên nào khác cho đến khi quá trình chuyển đổi hoàn tất</a:t>
            </a:r>
            <a:r>
              <a:rPr lang="vi-VN" sz="2600" smtClean="0"/>
              <a:t>.</a:t>
            </a:r>
            <a:endParaRPr lang="en-US" sz="2600" smtClean="0"/>
          </a:p>
          <a:p>
            <a:pPr lvl="1"/>
            <a:r>
              <a:rPr lang="en-US" sz="2600"/>
              <a:t>Lệnh cập nhật trong phiên 2 sẽ đợi cho đến khi giao dịch phiên 1 hoàn tất vì hàng của bảng </a:t>
            </a:r>
            <a:r>
              <a:rPr lang="en-US" sz="2600" smtClean="0"/>
              <a:t>Emp </a:t>
            </a:r>
            <a:r>
              <a:rPr lang="en-US" sz="2600"/>
              <a:t>có ID = 1 đã bị khóa trong giao dịch phiên 1.</a:t>
            </a:r>
          </a:p>
          <a:p>
            <a:endParaRPr lang="vi-VN" sz="2600" dirty="0"/>
          </a:p>
        </p:txBody>
      </p:sp>
    </p:spTree>
    <p:extLst>
      <p:ext uri="{BB962C8B-B14F-4D97-AF65-F5344CB8AC3E}">
        <p14:creationId xmlns:p14="http://schemas.microsoft.com/office/powerpoint/2010/main" val="256940603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954236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3.7.4. </a:t>
            </a:r>
            <a:r>
              <a:rPr lang="en-US" sz="2800" b="1">
                <a:solidFill>
                  <a:schemeClr val="accent6">
                    <a:lumMod val="75000"/>
                  </a:schemeClr>
                </a:solidFill>
                <a:latin typeface="Calibri" panose="020F0502020204030204" pitchFamily="34" charset="0"/>
              </a:rPr>
              <a:t>Serializable</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vi-VN" sz="2800" b="1"/>
              <a:t>Đặc điểm:</a:t>
            </a:r>
          </a:p>
          <a:p>
            <a:pPr lvl="1"/>
            <a:r>
              <a:rPr lang="en-US" sz="2600" b="1"/>
              <a:t>Đọc dữ liệu</a:t>
            </a:r>
            <a:r>
              <a:rPr lang="en-US" sz="2600"/>
              <a:t>: SQL server tự động thiết lập</a:t>
            </a:r>
            <a:r>
              <a:rPr lang="vi-VN" sz="2600"/>
              <a:t> SLock trên đơn vị dữ liệu được đọc và giữ </a:t>
            </a:r>
            <a:r>
              <a:rPr lang="en-US" sz="2600"/>
              <a:t>Sl</a:t>
            </a:r>
            <a:r>
              <a:rPr lang="vi-VN" sz="2600"/>
              <a:t>ock này đến hết</a:t>
            </a:r>
            <a:r>
              <a:rPr lang="en-US" sz="2600"/>
              <a:t> g</a:t>
            </a:r>
            <a:r>
              <a:rPr lang="vi-VN" sz="2600"/>
              <a:t>iao </a:t>
            </a:r>
            <a:r>
              <a:rPr lang="en-US" sz="2600"/>
              <a:t>dịch </a:t>
            </a:r>
          </a:p>
          <a:p>
            <a:pPr lvl="1"/>
            <a:r>
              <a:rPr lang="vi-VN" sz="2600"/>
              <a:t>Không cho phép </a:t>
            </a:r>
            <a:r>
              <a:rPr lang="en-US" sz="2600"/>
              <a:t>thêm </a:t>
            </a:r>
            <a:r>
              <a:rPr lang="vi-VN" sz="2600"/>
              <a:t>những dòng dữ liệu thỏa mãn điều kiện thiết lập S</a:t>
            </a:r>
            <a:r>
              <a:rPr lang="en-US" sz="2600"/>
              <a:t>lock</a:t>
            </a:r>
            <a:endParaRPr lang="vi-VN" sz="2600"/>
          </a:p>
          <a:p>
            <a:pPr lvl="1"/>
            <a:r>
              <a:rPr lang="en-US" sz="2600" b="1"/>
              <a:t>Ghi dữ liệu</a:t>
            </a:r>
            <a:r>
              <a:rPr lang="en-US" sz="2600"/>
              <a:t>: SQL server tự động thiết lập</a:t>
            </a:r>
            <a:r>
              <a:rPr lang="vi-VN" sz="2600"/>
              <a:t> </a:t>
            </a:r>
            <a:r>
              <a:rPr lang="en-US" sz="2600"/>
              <a:t>X</a:t>
            </a:r>
            <a:r>
              <a:rPr lang="vi-VN" sz="2600"/>
              <a:t>Lock trên đơn vị dữ liệu được ghi, ELock được giữ cho</a:t>
            </a:r>
            <a:r>
              <a:rPr lang="en-US" sz="2600"/>
              <a:t> </a:t>
            </a:r>
            <a:r>
              <a:rPr lang="vi-VN" sz="2600"/>
              <a:t>đến hết giao </a:t>
            </a:r>
            <a:r>
              <a:rPr lang="en-US" sz="2600"/>
              <a:t>dịch</a:t>
            </a:r>
            <a:r>
              <a:rPr lang="en-US" sz="2600" smtClean="0"/>
              <a:t> </a:t>
            </a:r>
            <a:endParaRPr lang="en-US" sz="2600"/>
          </a:p>
          <a:p>
            <a:endParaRPr lang="vi-VN" sz="2600" dirty="0"/>
          </a:p>
        </p:txBody>
      </p:sp>
    </p:spTree>
    <p:extLst>
      <p:ext uri="{BB962C8B-B14F-4D97-AF65-F5344CB8AC3E}">
        <p14:creationId xmlns:p14="http://schemas.microsoft.com/office/powerpoint/2010/main" val="415966520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3.7.4. </a:t>
            </a:r>
            <a:r>
              <a:rPr lang="en-US" sz="2800" b="1">
                <a:solidFill>
                  <a:schemeClr val="accent6">
                    <a:lumMod val="75000"/>
                  </a:schemeClr>
                </a:solidFill>
                <a:latin typeface="Calibri" panose="020F0502020204030204" pitchFamily="34" charset="0"/>
              </a:rPr>
              <a:t>Serializable</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tạo một bảng như sau:</a:t>
            </a:r>
          </a:p>
          <a:p>
            <a:pPr marL="320040" lvl="1" indent="0">
              <a:lnSpc>
                <a:spcPct val="150000"/>
              </a:lnSpc>
              <a:buNone/>
            </a:pPr>
            <a:endParaRPr lang="en-US" sz="2200" b="1" smtClean="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276" y="2943709"/>
            <a:ext cx="6078449" cy="3480821"/>
          </a:xfrm>
          <a:prstGeom prst="rect">
            <a:avLst/>
          </a:prstGeom>
        </p:spPr>
      </p:pic>
    </p:spTree>
    <p:extLst>
      <p:ext uri="{BB962C8B-B14F-4D97-AF65-F5344CB8AC3E}">
        <p14:creationId xmlns:p14="http://schemas.microsoft.com/office/powerpoint/2010/main" val="369229829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3.7.3. </a:t>
            </a:r>
            <a:r>
              <a:rPr lang="en-US" sz="2800" b="1">
                <a:solidFill>
                  <a:schemeClr val="accent6">
                    <a:lumMod val="75000"/>
                  </a:schemeClr>
                </a:solidFill>
                <a:latin typeface="Calibri" panose="020F0502020204030204" pitchFamily="34" charset="0"/>
              </a:rPr>
              <a:t>Repeatable Read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chạy câu lệnh SQL trên hai session khác nhau</a:t>
            </a:r>
          </a:p>
          <a:p>
            <a:pPr lvl="1">
              <a:lnSpc>
                <a:spcPct val="150000"/>
              </a:lnSpc>
            </a:pPr>
            <a:r>
              <a:rPr lang="en-US" smtClean="0"/>
              <a:t>Session 1</a:t>
            </a:r>
            <a:endParaRPr lang="en-US" sz="2200" smtClean="0"/>
          </a:p>
          <a:p>
            <a:pPr marL="320040" lvl="1" indent="0">
              <a:lnSpc>
                <a:spcPct val="150000"/>
              </a:lnSpc>
              <a:buNone/>
            </a:pPr>
            <a:endParaRPr lang="en-US" sz="2200" b="1" smtClean="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223" y="3356973"/>
            <a:ext cx="7331946" cy="2241722"/>
          </a:xfrm>
          <a:prstGeom prst="rect">
            <a:avLst/>
          </a:prstGeom>
        </p:spPr>
      </p:pic>
    </p:spTree>
    <p:extLst>
      <p:ext uri="{BB962C8B-B14F-4D97-AF65-F5344CB8AC3E}">
        <p14:creationId xmlns:p14="http://schemas.microsoft.com/office/powerpoint/2010/main" val="293427154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3.7.3. </a:t>
            </a:r>
            <a:r>
              <a:rPr lang="en-US" sz="2800" b="1">
                <a:solidFill>
                  <a:schemeClr val="accent6">
                    <a:lumMod val="75000"/>
                  </a:schemeClr>
                </a:solidFill>
                <a:latin typeface="Calibri" panose="020F0502020204030204" pitchFamily="34" charset="0"/>
              </a:rPr>
              <a:t>Repeatable Read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sz="2200" smtClean="0"/>
              <a:t>Ta chạy câu lệnh SQL trên hai session khác nhau</a:t>
            </a:r>
          </a:p>
          <a:p>
            <a:pPr lvl="1">
              <a:lnSpc>
                <a:spcPct val="150000"/>
              </a:lnSpc>
            </a:pPr>
            <a:r>
              <a:rPr lang="en-US" smtClean="0"/>
              <a:t>Session 2</a:t>
            </a:r>
            <a:endParaRPr lang="en-US" sz="2200" smtClean="0"/>
          </a:p>
          <a:p>
            <a:pPr marL="320040" lvl="1" indent="0">
              <a:lnSpc>
                <a:spcPct val="150000"/>
              </a:lnSpc>
              <a:buNone/>
            </a:pPr>
            <a:endParaRPr lang="en-US" sz="2200" b="1" smtClean="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918" y="3406508"/>
            <a:ext cx="6704471" cy="1309871"/>
          </a:xfrm>
          <a:prstGeom prst="rect">
            <a:avLst/>
          </a:prstGeom>
        </p:spPr>
      </p:pic>
    </p:spTree>
    <p:extLst>
      <p:ext uri="{BB962C8B-B14F-4D97-AF65-F5344CB8AC3E}">
        <p14:creationId xmlns:p14="http://schemas.microsoft.com/office/powerpoint/2010/main" val="72930944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3.7.3. </a:t>
            </a:r>
            <a:r>
              <a:rPr lang="en-US" sz="2800" b="1">
                <a:solidFill>
                  <a:schemeClr val="accent6">
                    <a:lumMod val="75000"/>
                  </a:schemeClr>
                </a:solidFill>
                <a:latin typeface="Calibri" panose="020F0502020204030204" pitchFamily="34" charset="0"/>
              </a:rPr>
              <a:t>Repeatable Read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en-US"/>
              <a:t>Chạy cả hai phiên song song</a:t>
            </a:r>
            <a:r>
              <a:rPr lang="en-US" smtClean="0"/>
              <a:t>.</a:t>
            </a:r>
          </a:p>
          <a:p>
            <a:pPr lvl="1">
              <a:lnSpc>
                <a:spcPct val="150000"/>
              </a:lnSpc>
            </a:pPr>
            <a:r>
              <a:rPr lang="en-US"/>
              <a:t>Kết quả trong phiên 1</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820" y="3023282"/>
            <a:ext cx="2196345" cy="3217575"/>
          </a:xfrm>
          <a:prstGeom prst="rect">
            <a:avLst/>
          </a:prstGeom>
        </p:spPr>
      </p:pic>
    </p:spTree>
    <p:extLst>
      <p:ext uri="{BB962C8B-B14F-4D97-AF65-F5344CB8AC3E}">
        <p14:creationId xmlns:p14="http://schemas.microsoft.com/office/powerpoint/2010/main" val="171588537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7698575" cy="574901"/>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a:solidFill>
                  <a:schemeClr val="accent6">
                    <a:lumMod val="75000"/>
                  </a:schemeClr>
                </a:solidFill>
                <a:latin typeface="Calibri" panose="020F0502020204030204" pitchFamily="34" charset="0"/>
              </a:rPr>
              <a:t>3.7.3. </a:t>
            </a:r>
            <a:r>
              <a:rPr lang="en-US" sz="2800" b="1">
                <a:solidFill>
                  <a:schemeClr val="accent6">
                    <a:lumMod val="75000"/>
                  </a:schemeClr>
                </a:solidFill>
                <a:latin typeface="Calibri" panose="020F0502020204030204" pitchFamily="34" charset="0"/>
              </a:rPr>
              <a:t>Repeatable Read</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800" b="1" smtClean="0"/>
              <a:t>Ví dụ:</a:t>
            </a:r>
          </a:p>
          <a:p>
            <a:pPr lvl="1">
              <a:lnSpc>
                <a:spcPct val="150000"/>
              </a:lnSpc>
            </a:pPr>
            <a:r>
              <a:rPr lang="vi-VN"/>
              <a:t>Bảng Emp đầy đủ sẽ bị khóa trong quá trình giao dịch trong </a:t>
            </a:r>
            <a:r>
              <a:rPr lang="en-US" smtClean="0"/>
              <a:t>p</a:t>
            </a:r>
            <a:r>
              <a:rPr lang="vi-VN" smtClean="0"/>
              <a:t>hiên </a:t>
            </a:r>
            <a:r>
              <a:rPr lang="vi-VN"/>
              <a:t>1. Không giống như </a:t>
            </a:r>
            <a:r>
              <a:rPr lang="en-US"/>
              <a:t>Repeatable Read</a:t>
            </a:r>
            <a:r>
              <a:rPr lang="vi-VN" smtClean="0"/>
              <a:t>, </a:t>
            </a:r>
            <a:r>
              <a:rPr lang="vi-VN"/>
              <a:t>truy vấn chèn trong Phiên 2 sẽ đợi cho đến khi thực hiện phiên 1 hoàn tất. Do đó, đọc Phantom bị chặn và cả hai truy vấn trong phiên 1 sẽ hiển thị cùng một số hàng</a:t>
            </a:r>
            <a:endParaRPr lang="en-US"/>
          </a:p>
        </p:txBody>
      </p:sp>
    </p:spTree>
    <p:extLst>
      <p:ext uri="{BB962C8B-B14F-4D97-AF65-F5344CB8AC3E}">
        <p14:creationId xmlns:p14="http://schemas.microsoft.com/office/powerpoint/2010/main" val="20809449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954236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3.8. </a:t>
            </a:r>
            <a:r>
              <a:rPr lang="en-US" sz="2800" b="1">
                <a:solidFill>
                  <a:schemeClr val="accent6">
                    <a:lumMod val="75000"/>
                  </a:schemeClr>
                </a:solidFill>
                <a:latin typeface="Calibri" panose="020F0502020204030204" pitchFamily="34" charset="0"/>
              </a:rPr>
              <a:t>Deadlock</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vi-VN" sz="2800"/>
              <a:t>Khi xử lý đồng thời, không tránh khỏi việc transaction này phải chờ đợi transaction khác</a:t>
            </a:r>
            <a:endParaRPr lang="en-US" sz="2800"/>
          </a:p>
          <a:p>
            <a:r>
              <a:rPr lang="vi-VN" sz="2800"/>
              <a:t>Nếu vì lý do gì đó mà hai transaction lại chờ lẫn nhau vĩnh viễn, không cái nào trong hai có thể hoàn thành được thì ta gọi đó là hiện tượng Dead Lock </a:t>
            </a:r>
            <a:endParaRPr lang="en-US" sz="2800"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1497" y="3986130"/>
            <a:ext cx="7351939" cy="222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970442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954236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3.12. Xử lý </a:t>
            </a:r>
            <a:r>
              <a:rPr lang="en-US" sz="2800" b="1" smtClean="0">
                <a:solidFill>
                  <a:schemeClr val="accent6">
                    <a:lumMod val="75000"/>
                  </a:schemeClr>
                </a:solidFill>
                <a:latin typeface="Calibri" panose="020F0502020204030204" pitchFamily="34" charset="0"/>
              </a:rPr>
              <a:t>Deadlock</a:t>
            </a:r>
            <a:endParaRPr lang="zh-CN" altLang="en-US" sz="2800" b="1" dirty="0">
              <a:solidFill>
                <a:schemeClr val="accent6">
                  <a:lumMod val="75000"/>
                </a:schemeClr>
              </a:solidFill>
              <a:latin typeface="Calibri" panose="020F0502020204030204" pitchFamily="34" charset="0"/>
            </a:endParaRPr>
          </a:p>
        </p:txBody>
      </p:sp>
      <p:sp>
        <p:nvSpPr>
          <p:cNvPr id="54" name="Content Placeholder 3"/>
          <p:cNvSpPr txBox="1">
            <a:spLocks/>
          </p:cNvSpPr>
          <p:nvPr/>
        </p:nvSpPr>
        <p:spPr>
          <a:xfrm>
            <a:off x="2133595" y="1547730"/>
            <a:ext cx="8534400" cy="4876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Times New Roman" pitchFamily="18" charset="0"/>
                <a:ea typeface="+mn-ea"/>
                <a:cs typeface="Times New Roman" pitchFamily="18" charset="0"/>
              </a:defRPr>
            </a:lvl1pPr>
            <a:lvl2pPr marL="548640" indent="-228600" algn="l" rtl="0" eaLnBrk="1" latinLnBrk="0" hangingPunct="1">
              <a:spcBef>
                <a:spcPts val="370"/>
              </a:spcBef>
              <a:buClr>
                <a:schemeClr val="accent2"/>
              </a:buClr>
              <a:buSzPct val="85000"/>
              <a:buFont typeface="Wingdings" pitchFamily="2" charset="2"/>
              <a:buChar char="§"/>
              <a:defRPr kumimoji="0" sz="2200" kern="1200">
                <a:solidFill>
                  <a:schemeClr val="tx1"/>
                </a:solidFill>
                <a:latin typeface="Times New Roman" pitchFamily="18" charset="0"/>
                <a:ea typeface="+mn-ea"/>
                <a:cs typeface="Times New Roman" pitchFamily="18" charset="0"/>
              </a:defRPr>
            </a:lvl2pPr>
            <a:lvl3pPr marL="822960" indent="-228600" algn="l" rtl="0" eaLnBrk="1" latinLnBrk="0" hangingPunct="1">
              <a:spcBef>
                <a:spcPts val="370"/>
              </a:spcBef>
              <a:buClr>
                <a:schemeClr val="accent1">
                  <a:tint val="60000"/>
                </a:schemeClr>
              </a:buClr>
              <a:buSzPct val="85000"/>
              <a:buFont typeface="Courier New" pitchFamily="49" charset="0"/>
              <a:buChar char="o"/>
              <a:defRPr kumimoji="0" sz="2000" kern="1200">
                <a:solidFill>
                  <a:schemeClr val="tx1"/>
                </a:solidFill>
                <a:latin typeface="Times New Roman" pitchFamily="18" charset="0"/>
                <a:ea typeface="+mn-ea"/>
                <a:cs typeface="Times New Roman" pitchFamily="18" charset="0"/>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Times New Roman" pitchFamily="18" charset="0"/>
                <a:ea typeface="+mn-ea"/>
                <a:cs typeface="Times New Roman" pitchFamily="18" charset="0"/>
              </a:defRPr>
            </a:lvl4pPr>
            <a:lvl5pPr marL="1371600" indent="-228600" algn="l" rtl="0" eaLnBrk="1" latinLnBrk="0" hangingPunct="1">
              <a:spcBef>
                <a:spcPts val="370"/>
              </a:spcBef>
              <a:buClr>
                <a:schemeClr val="accent3"/>
              </a:buClr>
              <a:buFontTx/>
              <a:buChar char="o"/>
              <a:defRPr kumimoji="0" sz="2000" kern="1200">
                <a:solidFill>
                  <a:schemeClr val="tx1"/>
                </a:solidFill>
                <a:latin typeface="Times New Roman" pitchFamily="18" charset="0"/>
                <a:ea typeface="+mn-ea"/>
                <a:cs typeface="Times New Roman" pitchFamily="18"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vi-VN" sz="2800"/>
              <a:t>SQL Server sẽ chọn 1 trong 2 transaction gây deadlock để hủy bỏ, khi đó transaction còn lại sẽ được tiếp tục thực hiện cho đến khi hoàn tất </a:t>
            </a:r>
            <a:endParaRPr lang="en-US" sz="2800"/>
          </a:p>
          <a:p>
            <a:pPr>
              <a:lnSpc>
                <a:spcPct val="150000"/>
              </a:lnSpc>
            </a:pPr>
            <a:r>
              <a:rPr lang="vi-VN" sz="2800"/>
              <a:t>Transaction bị chọn h</a:t>
            </a:r>
            <a:r>
              <a:rPr lang="en-US" sz="2800"/>
              <a:t>ủy</a:t>
            </a:r>
            <a:r>
              <a:rPr lang="vi-VN" sz="2800"/>
              <a:t> bỏ là transaction mà SQL ước tính chi phí cho phần việc đã làm được ít hơn transaction còn lại.</a:t>
            </a:r>
            <a:endParaRPr lang="en-US" sz="2800" dirty="0"/>
          </a:p>
        </p:txBody>
      </p:sp>
    </p:spTree>
    <p:extLst>
      <p:ext uri="{BB962C8B-B14F-4D97-AF65-F5344CB8AC3E}">
        <p14:creationId xmlns:p14="http://schemas.microsoft.com/office/powerpoint/2010/main" val="59848501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485" y="1559760"/>
            <a:ext cx="5236369"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组合 19"/>
          <p:cNvGrpSpPr/>
          <p:nvPr/>
        </p:nvGrpSpPr>
        <p:grpSpPr>
          <a:xfrm>
            <a:off x="1865151" y="349790"/>
            <a:ext cx="5180842" cy="721592"/>
            <a:chOff x="6096000" y="2068962"/>
            <a:chExt cx="6340239" cy="721592"/>
          </a:xfrm>
        </p:grpSpPr>
        <p:sp>
          <p:nvSpPr>
            <p:cNvPr id="21" name="文本框 20"/>
            <p:cNvSpPr txBox="1"/>
            <p:nvPr/>
          </p:nvSpPr>
          <p:spPr>
            <a:xfrm>
              <a:off x="6096000" y="2068962"/>
              <a:ext cx="6340239" cy="646331"/>
            </a:xfrm>
            <a:prstGeom prst="rect">
              <a:avLst/>
            </a:prstGeom>
            <a:noFill/>
          </p:spPr>
          <p:txBody>
            <a:bodyPr wrap="none" rtlCol="0">
              <a:spAutoFit/>
              <a:scene3d>
                <a:camera prst="orthographicFront"/>
                <a:lightRig rig="threePt" dir="t"/>
              </a:scene3d>
              <a:sp3d contourW="12700"/>
            </a:bodyPr>
            <a:lstStyle/>
            <a:p>
              <a:r>
                <a:rPr lang="en-US" altLang="zh-CN" sz="3600" b="1" u="sng">
                  <a:solidFill>
                    <a:srgbClr val="D32F2F"/>
                  </a:solidFill>
                  <a:latin typeface="Calibri" panose="020F0502020204030204" pitchFamily="34" charset="0"/>
                </a:rPr>
                <a:t>3. </a:t>
              </a:r>
              <a:r>
                <a:rPr lang="en-US" sz="3600" b="1" u="sng">
                  <a:solidFill>
                    <a:srgbClr val="D32F2F"/>
                  </a:solidFill>
                  <a:latin typeface="Calibri" panose="020F0502020204030204" pitchFamily="34" charset="0"/>
                </a:rPr>
                <a:t>TRUY XUẤT ĐỒNG THỜI</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 name="矩形 83">
            <a:extLst>
              <a:ext uri="{FF2B5EF4-FFF2-40B4-BE49-F238E27FC236}">
                <a16:creationId xmlns:a16="http://schemas.microsoft.com/office/drawing/2014/main" id="{16036F8C-060D-4C9C-9E5C-185723E8EBB1}"/>
              </a:ext>
            </a:extLst>
          </p:cNvPr>
          <p:cNvSpPr/>
          <p:nvPr/>
        </p:nvSpPr>
        <p:spPr>
          <a:xfrm>
            <a:off x="1865150" y="950362"/>
            <a:ext cx="9542365"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smtClean="0">
                <a:solidFill>
                  <a:schemeClr val="accent6">
                    <a:lumMod val="75000"/>
                  </a:schemeClr>
                </a:solidFill>
                <a:latin typeface="Calibri" panose="020F0502020204030204" pitchFamily="34" charset="0"/>
              </a:rPr>
              <a:t>3.12. Xử lý </a:t>
            </a:r>
            <a:r>
              <a:rPr lang="en-US" sz="2800" b="1" smtClean="0">
                <a:solidFill>
                  <a:schemeClr val="accent6">
                    <a:lumMod val="75000"/>
                  </a:schemeClr>
                </a:solidFill>
                <a:latin typeface="Calibri" panose="020F0502020204030204" pitchFamily="34" charset="0"/>
              </a:rPr>
              <a:t>Deadlock</a:t>
            </a:r>
            <a:endParaRPr lang="zh-CN" altLang="en-US" sz="2800" b="1" dirty="0">
              <a:solidFill>
                <a:schemeClr val="accent6">
                  <a:lumMod val="75000"/>
                </a:schemeClr>
              </a:solidFill>
              <a:latin typeface="Calibri" panose="020F0502020204030204" pitchFamily="34" charset="0"/>
            </a:endParaRPr>
          </a:p>
        </p:txBody>
      </p:sp>
      <p:sp>
        <p:nvSpPr>
          <p:cNvPr id="10" name="Content Placeholder 3"/>
          <p:cNvSpPr txBox="1">
            <a:spLocks/>
          </p:cNvSpPr>
          <p:nvPr/>
        </p:nvSpPr>
        <p:spPr>
          <a:xfrm>
            <a:off x="2588311" y="2068846"/>
            <a:ext cx="7566341" cy="4263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dirty="0"/>
          </a:p>
        </p:txBody>
      </p:sp>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0485" y="1516556"/>
            <a:ext cx="7836567" cy="4892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477740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551263" cy="721592"/>
            <a:chOff x="6096000" y="2068962"/>
            <a:chExt cx="6793552" cy="721592"/>
          </a:xfrm>
        </p:grpSpPr>
        <p:sp>
          <p:nvSpPr>
            <p:cNvPr id="21" name="文本框 20"/>
            <p:cNvSpPr txBox="1"/>
            <p:nvPr/>
          </p:nvSpPr>
          <p:spPr>
            <a:xfrm>
              <a:off x="6096000" y="2068962"/>
              <a:ext cx="679355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TÍNH CHẤT </a:t>
              </a:r>
              <a:r>
                <a:rPr lang="en-US" altLang="zh-CN" sz="3600" b="1" u="sng">
                  <a:solidFill>
                    <a:srgbClr val="D32F2F"/>
                  </a:solidFill>
                  <a:latin typeface="Calibri" panose="020F0502020204030204" pitchFamily="34" charset="0"/>
                </a:rPr>
                <a:t>CỦA GIAO </a:t>
              </a:r>
              <a:r>
                <a:rPr lang="en-US" altLang="zh-CN" sz="3600" b="1" u="sng" smtClean="0">
                  <a:solidFill>
                    <a:srgbClr val="D32F2F"/>
                  </a:solidFill>
                  <a:latin typeface="Calibri" panose="020F0502020204030204" pitchFamily="34" charset="0"/>
                </a:rPr>
                <a:t>TÁC</a:t>
              </a:r>
              <a:endParaRPr lang="en-US"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00525"/>
            <a:ext cx="9163240" cy="586622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lnSpc>
                <a:spcPct val="120000"/>
              </a:lnSpc>
              <a:buFont typeface="Arial" panose="020B0604020202020204" pitchFamily="34" charset="0"/>
              <a:buChar char="•"/>
            </a:pPr>
            <a:r>
              <a:rPr lang="en-US" altLang="zh-CN"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Ví dụ:</a:t>
            </a:r>
          </a:p>
          <a:p>
            <a:pPr lvl="4" algn="just">
              <a:spcBef>
                <a:spcPct val="0"/>
              </a:spcBef>
            </a:pPr>
            <a:r>
              <a:rPr lang="en-US" altLang="en-US" sz="2800" b="1" smtClean="0">
                <a:solidFill>
                  <a:schemeClr val="accent2"/>
                </a:solidFill>
                <a:latin typeface="Courier New" panose="02070309020205020404" pitchFamily="49" charset="0"/>
              </a:rPr>
              <a:t>T:	Read(A,t);</a:t>
            </a:r>
          </a:p>
          <a:p>
            <a:pPr lvl="4" algn="just">
              <a:spcBef>
                <a:spcPct val="0"/>
              </a:spcBef>
            </a:pPr>
            <a:r>
              <a:rPr lang="en-US" altLang="en-US" sz="2800" b="1" smtClean="0">
                <a:solidFill>
                  <a:schemeClr val="accent2"/>
                </a:solidFill>
                <a:latin typeface="Courier New" panose="02070309020205020404" pitchFamily="49" charset="0"/>
              </a:rPr>
              <a:t>	t:=t-50;</a:t>
            </a:r>
          </a:p>
          <a:p>
            <a:pPr lvl="4" algn="just">
              <a:spcBef>
                <a:spcPct val="0"/>
              </a:spcBef>
            </a:pPr>
            <a:r>
              <a:rPr lang="en-US" altLang="en-US" sz="2800" b="1" smtClean="0">
                <a:solidFill>
                  <a:schemeClr val="accent2"/>
                </a:solidFill>
                <a:latin typeface="Courier New" panose="02070309020205020404" pitchFamily="49" charset="0"/>
              </a:rPr>
              <a:t>	Write(A,t);</a:t>
            </a:r>
          </a:p>
          <a:p>
            <a:pPr lvl="4" algn="just">
              <a:spcBef>
                <a:spcPct val="0"/>
              </a:spcBef>
            </a:pPr>
            <a:r>
              <a:rPr lang="en-US" altLang="en-US" sz="2800" b="1" smtClean="0">
                <a:solidFill>
                  <a:schemeClr val="accent2"/>
                </a:solidFill>
                <a:latin typeface="Courier New" panose="02070309020205020404" pitchFamily="49" charset="0"/>
              </a:rPr>
              <a:t>	Read(B,t);</a:t>
            </a:r>
          </a:p>
          <a:p>
            <a:pPr lvl="4" algn="just">
              <a:spcBef>
                <a:spcPct val="0"/>
              </a:spcBef>
            </a:pPr>
            <a:r>
              <a:rPr lang="en-US" altLang="en-US" sz="2800" b="1" smtClean="0">
                <a:solidFill>
                  <a:schemeClr val="accent2"/>
                </a:solidFill>
                <a:latin typeface="Courier New" panose="02070309020205020404" pitchFamily="49" charset="0"/>
              </a:rPr>
              <a:t>	t:=t+50;</a:t>
            </a:r>
          </a:p>
          <a:p>
            <a:pPr lvl="4" algn="just">
              <a:spcBef>
                <a:spcPct val="0"/>
              </a:spcBef>
            </a:pPr>
            <a:r>
              <a:rPr lang="en-US" altLang="en-US" sz="2800" b="1" smtClean="0">
                <a:solidFill>
                  <a:schemeClr val="accent2"/>
                </a:solidFill>
                <a:latin typeface="Courier New" panose="02070309020205020404" pitchFamily="49" charset="0"/>
              </a:rPr>
              <a:t>	Write(B,t);</a:t>
            </a:r>
          </a:p>
          <a:p>
            <a:pPr marL="457200" indent="-457200" algn="just">
              <a:buFont typeface="Arial" panose="020B0604020202020204" pitchFamily="34" charset="0"/>
              <a:buChar char="•"/>
            </a:pP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Consistency</a:t>
            </a:r>
          </a:p>
          <a:p>
            <a:pPr marL="914400" lvl="1" indent="-457200" algn="just">
              <a:buFont typeface="Arial" panose="020B0604020202020204" pitchFamily="34" charset="0"/>
              <a:buChar char="•"/>
            </a:pP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Tổng </a:t>
            </a:r>
            <a:r>
              <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A+B là không </a:t>
            </a: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đổi</a:t>
            </a:r>
          </a:p>
          <a:p>
            <a:pPr marL="914400" lvl="1" indent="-457200" algn="just">
              <a:buFont typeface="Arial" panose="020B0604020202020204" pitchFamily="34" charset="0"/>
              <a:buChar char="•"/>
            </a:pP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Nếu </a:t>
            </a:r>
            <a:r>
              <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CSDL nhất quán trước khi T được thực hiện thì sau khi T hoàn tất CSDL vẫn còn nhất quán</a:t>
            </a:r>
          </a:p>
          <a:p>
            <a:pPr lvl="4" algn="just">
              <a:spcBef>
                <a:spcPct val="0"/>
              </a:spcBef>
            </a:pPr>
            <a:endParaRPr lang="en-US" altLang="en-US" sz="2800">
              <a:solidFill>
                <a:schemeClr val="accent2"/>
              </a:solidFill>
              <a:latin typeface="Courier New" panose="02070309020205020404" pitchFamily="49" charset="0"/>
            </a:endParaRPr>
          </a:p>
          <a:p>
            <a:pPr marL="171450" indent="-171450" algn="just">
              <a:lnSpc>
                <a:spcPct val="120000"/>
              </a:lnSpc>
              <a:buFont typeface="Arial" panose="020B0604020202020204" pitchFamily="34" charset="0"/>
              <a:buChar char="•"/>
            </a:pPr>
            <a:endParaRPr lang="en-US" altLang="zh-CN" sz="2800" b="1" dirty="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6455215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Quora vs. Wikipedia – Q&amp;A not effective in Social Medi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6" y="1236757"/>
            <a:ext cx="5037756" cy="43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8967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551263" cy="721592"/>
            <a:chOff x="6096000" y="2068962"/>
            <a:chExt cx="6793552" cy="721592"/>
          </a:xfrm>
        </p:grpSpPr>
        <p:sp>
          <p:nvSpPr>
            <p:cNvPr id="21" name="文本框 20"/>
            <p:cNvSpPr txBox="1"/>
            <p:nvPr/>
          </p:nvSpPr>
          <p:spPr>
            <a:xfrm>
              <a:off x="6096000" y="2068962"/>
              <a:ext cx="679355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TÍNH CHẤT </a:t>
              </a:r>
              <a:r>
                <a:rPr lang="en-US" altLang="zh-CN" sz="3600" b="1" u="sng">
                  <a:solidFill>
                    <a:srgbClr val="D32F2F"/>
                  </a:solidFill>
                  <a:latin typeface="Calibri" panose="020F0502020204030204" pitchFamily="34" charset="0"/>
                </a:rPr>
                <a:t>CỦA GIAO </a:t>
              </a:r>
              <a:r>
                <a:rPr lang="en-US" altLang="zh-CN" sz="3600" b="1" u="sng" smtClean="0">
                  <a:solidFill>
                    <a:srgbClr val="D32F2F"/>
                  </a:solidFill>
                  <a:latin typeface="Calibri" panose="020F0502020204030204" pitchFamily="34" charset="0"/>
                </a:rPr>
                <a:t>TÁC</a:t>
              </a:r>
              <a:endParaRPr lang="en-US"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00525"/>
            <a:ext cx="9163240" cy="513986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4" algn="just">
              <a:spcBef>
                <a:spcPct val="0"/>
              </a:spcBef>
            </a:pPr>
            <a:r>
              <a:rPr lang="en-US" altLang="en-US" sz="2800" b="1" smtClean="0">
                <a:solidFill>
                  <a:schemeClr val="accent2"/>
                </a:solidFill>
                <a:latin typeface="Courier New" panose="02070309020205020404" pitchFamily="49" charset="0"/>
              </a:rPr>
              <a:t>T</a:t>
            </a:r>
            <a:r>
              <a:rPr lang="en-US" altLang="en-US" sz="2800" b="1">
                <a:solidFill>
                  <a:schemeClr val="accent2"/>
                </a:solidFill>
                <a:latin typeface="Courier New" panose="02070309020205020404" pitchFamily="49" charset="0"/>
              </a:rPr>
              <a:t>:	Read(A,t);</a:t>
            </a:r>
          </a:p>
          <a:p>
            <a:pPr lvl="4" algn="just">
              <a:spcBef>
                <a:spcPct val="0"/>
              </a:spcBef>
            </a:pPr>
            <a:r>
              <a:rPr lang="en-US" altLang="en-US" sz="2800" b="1">
                <a:solidFill>
                  <a:schemeClr val="accent2"/>
                </a:solidFill>
                <a:latin typeface="Courier New" panose="02070309020205020404" pitchFamily="49" charset="0"/>
              </a:rPr>
              <a:t>	t:=t-50;</a:t>
            </a:r>
          </a:p>
          <a:p>
            <a:pPr lvl="4" algn="just">
              <a:spcBef>
                <a:spcPct val="0"/>
              </a:spcBef>
            </a:pPr>
            <a:r>
              <a:rPr lang="en-US" altLang="en-US" sz="2800" b="1">
                <a:solidFill>
                  <a:schemeClr val="accent2"/>
                </a:solidFill>
                <a:latin typeface="Courier New" panose="02070309020205020404" pitchFamily="49" charset="0"/>
              </a:rPr>
              <a:t>	Write(A,t);</a:t>
            </a:r>
          </a:p>
          <a:p>
            <a:pPr lvl="4" algn="just">
              <a:spcBef>
                <a:spcPct val="0"/>
              </a:spcBef>
            </a:pPr>
            <a:r>
              <a:rPr lang="en-US" altLang="en-US" sz="2800" b="1">
                <a:solidFill>
                  <a:schemeClr val="accent2"/>
                </a:solidFill>
                <a:latin typeface="Courier New" panose="02070309020205020404" pitchFamily="49" charset="0"/>
              </a:rPr>
              <a:t>	Read(B,t);</a:t>
            </a:r>
          </a:p>
          <a:p>
            <a:pPr lvl="4" algn="just">
              <a:spcBef>
                <a:spcPct val="0"/>
              </a:spcBef>
            </a:pPr>
            <a:r>
              <a:rPr lang="en-US" altLang="en-US" sz="2800" b="1">
                <a:solidFill>
                  <a:schemeClr val="accent2"/>
                </a:solidFill>
                <a:latin typeface="Courier New" panose="02070309020205020404" pitchFamily="49" charset="0"/>
              </a:rPr>
              <a:t>	t:=t+50;</a:t>
            </a:r>
          </a:p>
          <a:p>
            <a:pPr lvl="4" algn="just">
              <a:spcBef>
                <a:spcPct val="0"/>
              </a:spcBef>
            </a:pPr>
            <a:r>
              <a:rPr lang="en-US" altLang="en-US" sz="2800" b="1">
                <a:solidFill>
                  <a:schemeClr val="accent2"/>
                </a:solidFill>
                <a:latin typeface="Courier New" panose="02070309020205020404" pitchFamily="49" charset="0"/>
              </a:rPr>
              <a:t>	Write(B,t);</a:t>
            </a:r>
            <a:endParaRPr lang="en-US" altLang="en-US" sz="2800">
              <a:solidFill>
                <a:schemeClr val="accent2"/>
              </a:solidFill>
              <a:latin typeface="Courier New" panose="02070309020205020404" pitchFamily="49" charset="0"/>
            </a:endParaRPr>
          </a:p>
          <a:p>
            <a:pPr marL="457200" indent="-457200">
              <a:buFont typeface="Arial" panose="020B0604020202020204" pitchFamily="34" charset="0"/>
              <a:buChar char="•"/>
            </a:pP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Atomicity</a:t>
            </a:r>
          </a:p>
          <a:p>
            <a:pPr marL="914400" lvl="1" indent="-457200">
              <a:buFont typeface="Arial" panose="020B0604020202020204" pitchFamily="34" charset="0"/>
              <a:buChar char="•"/>
            </a:pPr>
            <a:r>
              <a:rPr lang="en-US" altLang="en-US" sz="26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A=100, B=200 (</a:t>
            </a:r>
            <a:r>
              <a:rPr lang="en-US" altLang="en-US" sz="26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A+B=300)</a:t>
            </a:r>
          </a:p>
          <a:p>
            <a:pPr marL="914400" lvl="1" indent="-457200">
              <a:buFont typeface="Arial" panose="020B0604020202020204" pitchFamily="34" charset="0"/>
              <a:buChar char="•"/>
            </a:pP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Tại </a:t>
            </a:r>
            <a:r>
              <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thời điểm sau khi </a:t>
            </a: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write(A,t)</a:t>
            </a:r>
          </a:p>
          <a:p>
            <a:pPr marL="1371600" lvl="2" indent="-457200">
              <a:buFont typeface="Arial" panose="020B0604020202020204" pitchFamily="34" charset="0"/>
              <a:buChar char="•"/>
            </a:pPr>
            <a:r>
              <a:rPr lang="en-US" altLang="en-US" sz="24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A=50</a:t>
            </a:r>
            <a:r>
              <a:rPr lang="en-US" altLang="en-US" sz="24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B=200 (A+B=250) - CSDL không nhất </a:t>
            </a:r>
            <a:r>
              <a:rPr lang="en-US" altLang="en-US" sz="24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quán</a:t>
            </a:r>
          </a:p>
          <a:p>
            <a:pPr marL="914400" lvl="1" indent="-457200">
              <a:buFont typeface="Arial" panose="020B0604020202020204" pitchFamily="34" charset="0"/>
              <a:buChar char="•"/>
            </a:pPr>
            <a:r>
              <a:rPr lang="en-US" altLang="en-US" sz="26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Tại </a:t>
            </a:r>
            <a:r>
              <a:rPr lang="en-US" altLang="en-US" sz="26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thời điểm sau khi write(B,t) </a:t>
            </a:r>
          </a:p>
          <a:p>
            <a:pPr lvl="2"/>
            <a:r>
              <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A=50, B=250 (A+B=300) - CSDL nhất </a:t>
            </a: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quán</a:t>
            </a:r>
          </a:p>
        </p:txBody>
      </p:sp>
    </p:spTree>
    <p:extLst>
      <p:ext uri="{BB962C8B-B14F-4D97-AF65-F5344CB8AC3E}">
        <p14:creationId xmlns:p14="http://schemas.microsoft.com/office/powerpoint/2010/main" val="154048711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551263" cy="721592"/>
            <a:chOff x="6096000" y="2068962"/>
            <a:chExt cx="6793552" cy="721592"/>
          </a:xfrm>
        </p:grpSpPr>
        <p:sp>
          <p:nvSpPr>
            <p:cNvPr id="21" name="文本框 20"/>
            <p:cNvSpPr txBox="1"/>
            <p:nvPr/>
          </p:nvSpPr>
          <p:spPr>
            <a:xfrm>
              <a:off x="6096000" y="2068962"/>
              <a:ext cx="679355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TÍNH CHẤT </a:t>
              </a:r>
              <a:r>
                <a:rPr lang="en-US" altLang="zh-CN" sz="3600" b="1" u="sng">
                  <a:solidFill>
                    <a:srgbClr val="D32F2F"/>
                  </a:solidFill>
                  <a:latin typeface="Calibri" panose="020F0502020204030204" pitchFamily="34" charset="0"/>
                </a:rPr>
                <a:t>CỦA GIAO </a:t>
              </a:r>
              <a:r>
                <a:rPr lang="en-US" altLang="zh-CN" sz="3600" b="1" u="sng" smtClean="0">
                  <a:solidFill>
                    <a:srgbClr val="D32F2F"/>
                  </a:solidFill>
                  <a:latin typeface="Calibri" panose="020F0502020204030204" pitchFamily="34" charset="0"/>
                </a:rPr>
                <a:t>TÁC</a:t>
              </a:r>
              <a:endParaRPr lang="en-US"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95261" y="1200525"/>
            <a:ext cx="9163240" cy="440120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4" algn="just">
              <a:spcBef>
                <a:spcPct val="0"/>
              </a:spcBef>
            </a:pPr>
            <a:r>
              <a:rPr lang="en-US" altLang="en-US" sz="2800" b="1">
                <a:solidFill>
                  <a:schemeClr val="accent2"/>
                </a:solidFill>
                <a:latin typeface="Courier New" panose="02070309020205020404" pitchFamily="49" charset="0"/>
              </a:rPr>
              <a:t>T:	Read(A,t);</a:t>
            </a:r>
          </a:p>
          <a:p>
            <a:pPr lvl="4" algn="just">
              <a:spcBef>
                <a:spcPct val="0"/>
              </a:spcBef>
            </a:pPr>
            <a:r>
              <a:rPr lang="en-US" altLang="en-US" sz="2800" b="1">
                <a:solidFill>
                  <a:schemeClr val="accent2"/>
                </a:solidFill>
                <a:latin typeface="Courier New" panose="02070309020205020404" pitchFamily="49" charset="0"/>
              </a:rPr>
              <a:t>	t:=t-50;</a:t>
            </a:r>
          </a:p>
          <a:p>
            <a:pPr lvl="4" algn="just">
              <a:spcBef>
                <a:spcPct val="0"/>
              </a:spcBef>
            </a:pPr>
            <a:r>
              <a:rPr lang="en-US" altLang="en-US" sz="2800" b="1">
                <a:solidFill>
                  <a:schemeClr val="accent2"/>
                </a:solidFill>
                <a:latin typeface="Courier New" panose="02070309020205020404" pitchFamily="49" charset="0"/>
              </a:rPr>
              <a:t>	Write(A,t);</a:t>
            </a:r>
          </a:p>
          <a:p>
            <a:pPr lvl="4" algn="just">
              <a:spcBef>
                <a:spcPct val="0"/>
              </a:spcBef>
            </a:pPr>
            <a:r>
              <a:rPr lang="en-US" altLang="en-US" sz="2800" b="1">
                <a:solidFill>
                  <a:schemeClr val="accent2"/>
                </a:solidFill>
                <a:latin typeface="Courier New" panose="02070309020205020404" pitchFamily="49" charset="0"/>
              </a:rPr>
              <a:t>	Read(B,t);</a:t>
            </a:r>
          </a:p>
          <a:p>
            <a:pPr lvl="4" algn="just">
              <a:spcBef>
                <a:spcPct val="0"/>
              </a:spcBef>
            </a:pPr>
            <a:r>
              <a:rPr lang="en-US" altLang="en-US" sz="2800" b="1">
                <a:solidFill>
                  <a:schemeClr val="accent2"/>
                </a:solidFill>
                <a:latin typeface="Courier New" panose="02070309020205020404" pitchFamily="49" charset="0"/>
              </a:rPr>
              <a:t>	t:=t+50;</a:t>
            </a:r>
          </a:p>
          <a:p>
            <a:pPr lvl="4" algn="just">
              <a:spcBef>
                <a:spcPct val="0"/>
              </a:spcBef>
            </a:pPr>
            <a:r>
              <a:rPr lang="en-US" altLang="en-US" sz="2800" b="1">
                <a:solidFill>
                  <a:schemeClr val="accent2"/>
                </a:solidFill>
                <a:latin typeface="Courier New" panose="02070309020205020404" pitchFamily="49" charset="0"/>
              </a:rPr>
              <a:t>	Write(B,t);</a:t>
            </a:r>
            <a:endParaRPr lang="en-US" altLang="en-US" sz="2800">
              <a:solidFill>
                <a:schemeClr val="accent2"/>
              </a:solidFill>
              <a:latin typeface="Courier New" panose="02070309020205020404" pitchFamily="49" charset="0"/>
            </a:endParaRPr>
          </a:p>
          <a:p>
            <a:pPr marL="457200" indent="-457200">
              <a:buFont typeface="Arial" panose="020B0604020202020204" pitchFamily="34" charset="0"/>
              <a:buChar char="•"/>
            </a:pPr>
            <a:r>
              <a:rPr lang="en-US" altLang="en-US" sz="28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Durability</a:t>
            </a:r>
            <a:endPar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914400" lvl="1" indent="-457200">
              <a:buFont typeface="Arial" panose="020B0604020202020204" pitchFamily="34" charset="0"/>
              <a:buChar char="•"/>
            </a:pPr>
            <a:r>
              <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Khi T kết thúc thành công</a:t>
            </a:r>
          </a:p>
          <a:p>
            <a:pPr marL="914400" lvl="1" indent="-457200">
              <a:buFont typeface="Arial" panose="020B0604020202020204" pitchFamily="34" charset="0"/>
              <a:buChar char="•"/>
            </a:pPr>
            <a:r>
              <a:rPr lang="en-US" altLang="en-US" sz="28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Dữ liệu sẽ không thể nào bị mất bất chấp có sự cố hệ thống xẩy ra</a:t>
            </a:r>
          </a:p>
        </p:txBody>
      </p:sp>
    </p:spTree>
    <p:extLst>
      <p:ext uri="{BB962C8B-B14F-4D97-AF65-F5344CB8AC3E}">
        <p14:creationId xmlns:p14="http://schemas.microsoft.com/office/powerpoint/2010/main" val="85938972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551263" cy="721592"/>
            <a:chOff x="6096000" y="2068962"/>
            <a:chExt cx="6793552" cy="721592"/>
          </a:xfrm>
        </p:grpSpPr>
        <p:sp>
          <p:nvSpPr>
            <p:cNvPr id="21" name="文本框 20"/>
            <p:cNvSpPr txBox="1"/>
            <p:nvPr/>
          </p:nvSpPr>
          <p:spPr>
            <a:xfrm>
              <a:off x="6096000" y="2068962"/>
              <a:ext cx="6793552"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TÍNH CHẤT </a:t>
              </a:r>
              <a:r>
                <a:rPr lang="en-US" altLang="zh-CN" sz="3600" b="1" u="sng">
                  <a:solidFill>
                    <a:srgbClr val="D32F2F"/>
                  </a:solidFill>
                  <a:latin typeface="Calibri" panose="020F0502020204030204" pitchFamily="34" charset="0"/>
                </a:rPr>
                <a:t>CỦA GIAO </a:t>
              </a:r>
              <a:r>
                <a:rPr lang="en-US" altLang="zh-CN" sz="3600" b="1" u="sng" smtClean="0">
                  <a:solidFill>
                    <a:srgbClr val="D32F2F"/>
                  </a:solidFill>
                  <a:latin typeface="Calibri" panose="020F0502020204030204" pitchFamily="34" charset="0"/>
                </a:rPr>
                <a:t>TÁC</a:t>
              </a:r>
              <a:endParaRPr lang="en-US" altLang="zh-C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419761" y="3476905"/>
            <a:ext cx="9163240" cy="307776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26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Isolation</a:t>
            </a:r>
            <a:endParaRPr lang="en-US" altLang="en-US" sz="26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endParaRPr>
          </a:p>
          <a:p>
            <a:pPr marL="914400" lvl="1" indent="-457200">
              <a:buFont typeface="Arial" panose="020B0604020202020204" pitchFamily="34" charset="0"/>
              <a:buChar char="•"/>
            </a:pPr>
            <a:r>
              <a:rPr lang="en-US" altLang="en-US" sz="23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Giả </a:t>
            </a:r>
            <a:r>
              <a:rPr lang="en-US" altLang="en-US" sz="23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sử có 1 giao tác T’ thực hiện phép toán A+B và chen vào giữa thời gian thực hiện của </a:t>
            </a:r>
            <a:r>
              <a:rPr lang="en-US" altLang="en-US" sz="23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a:t>
            </a:r>
          </a:p>
          <a:p>
            <a:pPr marL="914400" lvl="1" indent="-457200">
              <a:buFont typeface="Arial" panose="020B0604020202020204" pitchFamily="34" charset="0"/>
              <a:buChar char="•"/>
            </a:pPr>
            <a:r>
              <a:rPr lang="en-US" altLang="en-US" sz="23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a:t>
            </a:r>
            <a:r>
              <a:rPr lang="en-US" altLang="en-US" sz="23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 kết thúc: </a:t>
            </a:r>
            <a:r>
              <a:rPr lang="en-US" altLang="en-US" sz="23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A+B=50+200=250</a:t>
            </a:r>
          </a:p>
          <a:p>
            <a:pPr marL="914400" lvl="1" indent="-457200">
              <a:buFont typeface="Arial" panose="020B0604020202020204" pitchFamily="34" charset="0"/>
              <a:buChar char="•"/>
            </a:pPr>
            <a:r>
              <a:rPr lang="en-US" altLang="en-US" sz="23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 </a:t>
            </a:r>
            <a:r>
              <a:rPr lang="en-US" altLang="en-US" sz="23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kết thúc:  </a:t>
            </a:r>
            <a:r>
              <a:rPr lang="en-US" altLang="en-US" sz="23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A+B=50+250=300</a:t>
            </a:r>
          </a:p>
          <a:p>
            <a:pPr marL="914400" lvl="1" indent="-457200">
              <a:buFont typeface="Arial" panose="020B0604020202020204" pitchFamily="34" charset="0"/>
              <a:buChar char="•"/>
            </a:pPr>
            <a:r>
              <a:rPr lang="en-US" altLang="en-US" sz="2300" b="1" smtClean="0">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Hệ </a:t>
            </a:r>
            <a:r>
              <a:rPr lang="en-US" altLang="en-US" sz="2300" b="1">
                <a:solidFill>
                  <a:schemeClr val="tx1">
                    <a:lumMod val="65000"/>
                    <a:lumOff val="35000"/>
                  </a:schemeClr>
                </a:solidFill>
                <a:latin typeface="Cambria" panose="02040503050406030204" pitchFamily="18" charset="0"/>
                <a:ea typeface="Tahoma" panose="020B0604030504040204" pitchFamily="34" charset="0"/>
                <a:cs typeface="Tahoma" panose="020B0604030504040204" pitchFamily="34" charset="0"/>
              </a:rPr>
              <a:t>thống của các giao tác thực hiện đồng thời có trạng thái tương đương với trạng thái hệ thống của các giao tác thực hiện tuần tự theo 1 thứ tự nào đó</a:t>
            </a:r>
          </a:p>
        </p:txBody>
      </p:sp>
      <p:sp>
        <p:nvSpPr>
          <p:cNvPr id="10" name="Rectangle 4"/>
          <p:cNvSpPr>
            <a:spLocks noChangeArrowheads="1"/>
          </p:cNvSpPr>
          <p:nvPr/>
        </p:nvSpPr>
        <p:spPr bwMode="auto">
          <a:xfrm>
            <a:off x="4639305" y="1298744"/>
            <a:ext cx="3333119"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defRPr>
            </a:lvl9pPr>
          </a:lstStyle>
          <a:p>
            <a:pPr algn="just" eaLnBrk="1" hangingPunct="1">
              <a:spcBef>
                <a:spcPct val="0"/>
              </a:spcBef>
            </a:pPr>
            <a:r>
              <a:rPr lang="en-US" altLang="en-US" sz="2400" b="1" smtClean="0">
                <a:solidFill>
                  <a:schemeClr val="accent2"/>
                </a:solidFill>
                <a:latin typeface="Courier New" panose="02070309020205020404" pitchFamily="49" charset="0"/>
              </a:rPr>
              <a:t>T:Read(A,t);</a:t>
            </a:r>
            <a:endParaRPr lang="en-US" altLang="en-US" sz="2400" b="1">
              <a:solidFill>
                <a:schemeClr val="accent2"/>
              </a:solidFill>
              <a:latin typeface="Courier New" panose="02070309020205020404" pitchFamily="49" charset="0"/>
            </a:endParaRPr>
          </a:p>
          <a:p>
            <a:pPr algn="just" eaLnBrk="1" hangingPunct="1">
              <a:spcBef>
                <a:spcPct val="0"/>
              </a:spcBef>
            </a:pPr>
            <a:r>
              <a:rPr lang="en-US" altLang="en-US" sz="2400" b="1">
                <a:solidFill>
                  <a:schemeClr val="accent2"/>
                </a:solidFill>
                <a:latin typeface="Courier New" panose="02070309020205020404" pitchFamily="49" charset="0"/>
              </a:rPr>
              <a:t>	t:=t-50;</a:t>
            </a:r>
          </a:p>
          <a:p>
            <a:pPr algn="just" eaLnBrk="1" hangingPunct="1">
              <a:spcBef>
                <a:spcPct val="0"/>
              </a:spcBef>
            </a:pPr>
            <a:r>
              <a:rPr lang="en-US" altLang="en-US" sz="2400" b="1">
                <a:solidFill>
                  <a:schemeClr val="accent2"/>
                </a:solidFill>
                <a:latin typeface="Courier New" panose="02070309020205020404" pitchFamily="49" charset="0"/>
              </a:rPr>
              <a:t>	Write(A,t);</a:t>
            </a:r>
          </a:p>
          <a:p>
            <a:pPr algn="just" eaLnBrk="1" hangingPunct="1">
              <a:spcBef>
                <a:spcPct val="0"/>
              </a:spcBef>
            </a:pPr>
            <a:r>
              <a:rPr lang="en-US" altLang="en-US" sz="2400" b="1">
                <a:solidFill>
                  <a:schemeClr val="accent2"/>
                </a:solidFill>
                <a:latin typeface="Courier New" panose="02070309020205020404" pitchFamily="49" charset="0"/>
              </a:rPr>
              <a:t>	Read(B,t);</a:t>
            </a:r>
          </a:p>
          <a:p>
            <a:pPr algn="just" eaLnBrk="1" hangingPunct="1">
              <a:spcBef>
                <a:spcPct val="0"/>
              </a:spcBef>
            </a:pPr>
            <a:r>
              <a:rPr lang="en-US" altLang="en-US" sz="2400" b="1">
                <a:solidFill>
                  <a:schemeClr val="accent2"/>
                </a:solidFill>
                <a:latin typeface="Courier New" panose="02070309020205020404" pitchFamily="49" charset="0"/>
              </a:rPr>
              <a:t>	t:=t+50;</a:t>
            </a:r>
          </a:p>
          <a:p>
            <a:pPr algn="just" eaLnBrk="1" hangingPunct="1">
              <a:spcBef>
                <a:spcPct val="0"/>
              </a:spcBef>
            </a:pPr>
            <a:r>
              <a:rPr lang="en-US" altLang="en-US" sz="2400" b="1">
                <a:solidFill>
                  <a:schemeClr val="accent2"/>
                </a:solidFill>
                <a:latin typeface="Courier New" panose="02070309020205020404" pitchFamily="49" charset="0"/>
              </a:rPr>
              <a:t>	Write(B,t);</a:t>
            </a:r>
            <a:endParaRPr lang="en-US" altLang="en-US" sz="2400">
              <a:solidFill>
                <a:schemeClr val="accent2"/>
              </a:solidFill>
              <a:latin typeface="Courier New" panose="02070309020205020404" pitchFamily="49" charset="0"/>
            </a:endParaRPr>
          </a:p>
        </p:txBody>
      </p:sp>
      <p:sp>
        <p:nvSpPr>
          <p:cNvPr id="11" name="Line 5"/>
          <p:cNvSpPr>
            <a:spLocks noChangeShapeType="1"/>
          </p:cNvSpPr>
          <p:nvPr/>
        </p:nvSpPr>
        <p:spPr bwMode="auto">
          <a:xfrm>
            <a:off x="4123369" y="2401146"/>
            <a:ext cx="1238250" cy="0"/>
          </a:xfrm>
          <a:prstGeom prst="line">
            <a:avLst/>
          </a:prstGeom>
          <a:noFill/>
          <a:ln w="12700">
            <a:solidFill>
              <a:srgbClr val="000099"/>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sz="2400"/>
          </a:p>
        </p:txBody>
      </p:sp>
      <p:sp>
        <p:nvSpPr>
          <p:cNvPr id="12" name="Text Box 6"/>
          <p:cNvSpPr txBox="1">
            <a:spLocks noChangeArrowheads="1"/>
          </p:cNvSpPr>
          <p:nvPr/>
        </p:nvSpPr>
        <p:spPr bwMode="auto">
          <a:xfrm>
            <a:off x="3097995" y="2170314"/>
            <a:ext cx="5340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sz="1400">
                <a:solidFill>
                  <a:schemeClr val="tx1"/>
                </a:solidFill>
                <a:latin typeface="Arial" panose="020B0604020202020204" pitchFamily="34" charset="0"/>
              </a:defRPr>
            </a:lvl1pPr>
            <a:lvl2pPr marL="742950" indent="-285750" eaLnBrk="0" hangingPunct="0">
              <a:defRPr sz="1400">
                <a:solidFill>
                  <a:schemeClr val="tx1"/>
                </a:solidFill>
                <a:latin typeface="Arial" panose="020B0604020202020204" pitchFamily="34" charset="0"/>
              </a:defRPr>
            </a:lvl2pPr>
            <a:lvl3pPr marL="1143000" indent="-228600" eaLnBrk="0" hangingPunct="0">
              <a:defRPr sz="1400">
                <a:solidFill>
                  <a:schemeClr val="tx1"/>
                </a:solidFill>
                <a:latin typeface="Arial" panose="020B0604020202020204" pitchFamily="34" charset="0"/>
              </a:defRPr>
            </a:lvl3pPr>
            <a:lvl4pPr marL="1600200" indent="-228600" eaLnBrk="0" hangingPunct="0">
              <a:defRPr sz="1400">
                <a:solidFill>
                  <a:schemeClr val="tx1"/>
                </a:solidFill>
                <a:latin typeface="Arial" panose="020B0604020202020204" pitchFamily="34" charset="0"/>
              </a:defRPr>
            </a:lvl4pPr>
            <a:lvl5pPr marL="2057400" indent="-228600" eaLnBrk="0" hangingPunct="0">
              <a:defRPr sz="1400">
                <a:solidFill>
                  <a:schemeClr val="tx1"/>
                </a:solidFill>
                <a:latin typeface="Arial" panose="020B0604020202020204" pitchFamily="34" charset="0"/>
              </a:defRPr>
            </a:lvl5pPr>
            <a:lvl6pPr marL="2514600" indent="-228600" algn="ctr" eaLnBrk="0" fontAlgn="base" hangingPunct="0">
              <a:spcBef>
                <a:spcPct val="50000"/>
              </a:spcBef>
              <a:spcAft>
                <a:spcPct val="0"/>
              </a:spcAft>
              <a:defRPr sz="1400">
                <a:solidFill>
                  <a:schemeClr val="tx1"/>
                </a:solidFill>
                <a:latin typeface="Arial" panose="020B0604020202020204" pitchFamily="34" charset="0"/>
              </a:defRPr>
            </a:lvl6pPr>
            <a:lvl7pPr marL="2971800" indent="-228600" algn="ctr" eaLnBrk="0" fontAlgn="base" hangingPunct="0">
              <a:spcBef>
                <a:spcPct val="50000"/>
              </a:spcBef>
              <a:spcAft>
                <a:spcPct val="0"/>
              </a:spcAft>
              <a:defRPr sz="1400">
                <a:solidFill>
                  <a:schemeClr val="tx1"/>
                </a:solidFill>
                <a:latin typeface="Arial" panose="020B0604020202020204" pitchFamily="34" charset="0"/>
              </a:defRPr>
            </a:lvl7pPr>
            <a:lvl8pPr marL="3429000" indent="-228600" algn="ctr" eaLnBrk="0" fontAlgn="base" hangingPunct="0">
              <a:spcBef>
                <a:spcPct val="50000"/>
              </a:spcBef>
              <a:spcAft>
                <a:spcPct val="0"/>
              </a:spcAft>
              <a:defRPr sz="1400">
                <a:solidFill>
                  <a:schemeClr val="tx1"/>
                </a:solidFill>
                <a:latin typeface="Arial" panose="020B0604020202020204" pitchFamily="34" charset="0"/>
              </a:defRPr>
            </a:lvl8pPr>
            <a:lvl9pPr marL="3886200" indent="-228600" algn="ctr" eaLnBrk="0" fontAlgn="base" hangingPunct="0">
              <a:spcBef>
                <a:spcPct val="50000"/>
              </a:spcBef>
              <a:spcAft>
                <a:spcPct val="0"/>
              </a:spcAft>
              <a:defRPr sz="1400">
                <a:solidFill>
                  <a:schemeClr val="tx1"/>
                </a:solidFill>
                <a:latin typeface="Arial" panose="020B0604020202020204" pitchFamily="34" charset="0"/>
              </a:defRPr>
            </a:lvl9pPr>
          </a:lstStyle>
          <a:p>
            <a:pPr eaLnBrk="1" hangingPunct="1"/>
            <a:r>
              <a:rPr lang="en-US" altLang="en-US" sz="2400"/>
              <a:t>T</a:t>
            </a:r>
            <a:r>
              <a:rPr lang="en-US" altLang="en-US" sz="2400">
                <a:latin typeface="Tahoma" panose="020B0604030504040204" pitchFamily="34" charset="0"/>
              </a:rPr>
              <a:t>’</a:t>
            </a:r>
            <a:endParaRPr lang="vi-VN" altLang="en-US" sz="2400"/>
          </a:p>
        </p:txBody>
      </p:sp>
    </p:spTree>
    <p:extLst>
      <p:ext uri="{BB962C8B-B14F-4D97-AF65-F5344CB8AC3E}">
        <p14:creationId xmlns:p14="http://schemas.microsoft.com/office/powerpoint/2010/main" val="155230843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3FFEA69D462A8489DC53120FA1A5AC4" ma:contentTypeVersion="10" ma:contentTypeDescription="Create a new document." ma:contentTypeScope="" ma:versionID="65153b35747b693194d89cdcdb3aa034">
  <xsd:schema xmlns:xsd="http://www.w3.org/2001/XMLSchema" xmlns:xs="http://www.w3.org/2001/XMLSchema" xmlns:p="http://schemas.microsoft.com/office/2006/metadata/properties" xmlns:ns2="880cd698-c4b2-49e1-962a-9df8954da891" xmlns:ns3="5b1d5ade-89ff-4f2a-a121-12e764170acd" targetNamespace="http://schemas.microsoft.com/office/2006/metadata/properties" ma:root="true" ma:fieldsID="6c9e15969a1c30fb368d38c88c6feda5" ns2:_="" ns3:_="">
    <xsd:import namespace="880cd698-c4b2-49e1-962a-9df8954da891"/>
    <xsd:import namespace="5b1d5ade-89ff-4f2a-a121-12e764170a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cd698-c4b2-49e1-962a-9df8954da8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1d5ade-89ff-4f2a-a121-12e764170a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3E23DE-AB27-4D82-8C31-D22132BF5B58}">
  <ds:schemaRefs>
    <ds:schemaRef ds:uri="http://www.w3.org/XML/1998/namespace"/>
    <ds:schemaRef ds:uri="http://purl.org/dc/dcmitype/"/>
    <ds:schemaRef ds:uri="5b1d5ade-89ff-4f2a-a121-12e764170acd"/>
    <ds:schemaRef ds:uri="http://schemas.microsoft.com/office/infopath/2007/PartnerControls"/>
    <ds:schemaRef ds:uri="880cd698-c4b2-49e1-962a-9df8954da891"/>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95F46CE2-98CE-4FAB-8B65-B5DB3D0088A6}">
  <ds:schemaRefs>
    <ds:schemaRef ds:uri="http://schemas.microsoft.com/sharepoint/v3/contenttype/forms"/>
  </ds:schemaRefs>
</ds:datastoreItem>
</file>

<file path=customXml/itemProps3.xml><?xml version="1.0" encoding="utf-8"?>
<ds:datastoreItem xmlns:ds="http://schemas.openxmlformats.org/officeDocument/2006/customXml" ds:itemID="{5A9F93DB-8BAE-4DA9-A642-50120CB0C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0cd698-c4b2-49e1-962a-9df8954da891"/>
    <ds:schemaRef ds:uri="5b1d5ade-89ff-4f2a-a121-12e764170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包图主题2</Template>
  <TotalTime>3257</TotalTime>
  <Words>2994</Words>
  <Application>Microsoft Office PowerPoint</Application>
  <PresentationFormat>Widescreen</PresentationFormat>
  <Paragraphs>667</Paragraphs>
  <Slides>60</Slides>
  <Notes>60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微软雅黑</vt:lpstr>
      <vt:lpstr>Arial</vt:lpstr>
      <vt:lpstr>Calibri</vt:lpstr>
      <vt:lpstr>Cambria</vt:lpstr>
      <vt:lpstr>Courier New</vt:lpstr>
      <vt:lpstr>等线</vt:lpstr>
      <vt:lpstr>Tahoma</vt:lpstr>
      <vt:lpstr>Times New Roman</vt:lpstr>
      <vt:lpstr>Wingdings</vt:lpstr>
      <vt:lpstr>Wingdings 2</vt:lpstr>
      <vt:lpstr>经典综艺体简</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Admin</cp:lastModifiedBy>
  <cp:revision>141</cp:revision>
  <dcterms:created xsi:type="dcterms:W3CDTF">2017-09-22T08:16:39Z</dcterms:created>
  <dcterms:modified xsi:type="dcterms:W3CDTF">2022-09-05T14:10:21Z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0x010100B3FFEA69D462A8489DC53120FA1A5AC4</vt:lpwstr>
  </property>
</Properties>
</file>